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59" r:id="rId5"/>
    <p:sldId id="260" r:id="rId6"/>
    <p:sldId id="261" r:id="rId7"/>
    <p:sldId id="262" r:id="rId8"/>
    <p:sldId id="263" r:id="rId9"/>
    <p:sldId id="264" r:id="rId10"/>
    <p:sldId id="265" r:id="rId11"/>
    <p:sldId id="267" r:id="rId12"/>
    <p:sldId id="297" r:id="rId13"/>
    <p:sldId id="295" r:id="rId14"/>
    <p:sldId id="294" r:id="rId15"/>
    <p:sldId id="268" r:id="rId16"/>
    <p:sldId id="270" r:id="rId17"/>
    <p:sldId id="272" r:id="rId18"/>
    <p:sldId id="279" r:id="rId19"/>
    <p:sldId id="280" r:id="rId20"/>
    <p:sldId id="273" r:id="rId21"/>
    <p:sldId id="298" r:id="rId22"/>
    <p:sldId id="299" r:id="rId23"/>
    <p:sldId id="300" r:id="rId24"/>
    <p:sldId id="281" r:id="rId25"/>
    <p:sldId id="283" r:id="rId26"/>
    <p:sldId id="282" r:id="rId27"/>
    <p:sldId id="284" r:id="rId28"/>
    <p:sldId id="285" r:id="rId29"/>
    <p:sldId id="286" r:id="rId30"/>
    <p:sldId id="288" r:id="rId31"/>
    <p:sldId id="289" r:id="rId32"/>
    <p:sldId id="290" r:id="rId33"/>
    <p:sldId id="292" r:id="rId34"/>
    <p:sldId id="293" r:id="rId35"/>
    <p:sldId id="305" r:id="rId36"/>
    <p:sldId id="302" r:id="rId37"/>
    <p:sldId id="307" r:id="rId38"/>
    <p:sldId id="303" r:id="rId39"/>
    <p:sldId id="304" r:id="rId40"/>
    <p:sldId id="308" r:id="rId41"/>
    <p:sldId id="309" r:id="rId42"/>
    <p:sldId id="310" r:id="rId43"/>
    <p:sldId id="312" r:id="rId44"/>
    <p:sldId id="31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2FB020-B979-4320-8836-334266E2ABF9}"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162603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394523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268790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17873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39754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02FB020-B979-4320-8836-334266E2ABF9}"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4196299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A02FB020-B979-4320-8836-334266E2ABF9}"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3230641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FB020-B979-4320-8836-334266E2ABF9}"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569422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FB020-B979-4320-8836-334266E2ABF9}"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086552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2FB020-B979-4320-8836-334266E2ABF9}"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3752250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2FB020-B979-4320-8836-334266E2ABF9}"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80438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67651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2FB020-B979-4320-8836-334266E2ABF9}" type="datetimeFigureOut">
              <a:rPr lang="en-US" smtClean="0"/>
              <a:t>5/3/2017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56344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2FB020-B979-4320-8836-334266E2ABF9}"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3826190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2FB020-B979-4320-8836-334266E2ABF9}" type="datetimeFigureOut">
              <a:rPr lang="en-US" smtClean="0"/>
              <a:t>5/3/2017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232813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1261377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02FB020-B979-4320-8836-334266E2ABF9}"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3EC99B-A5B4-4765-8CF4-9BF0F6B982FE}" type="slidenum">
              <a:rPr lang="en-US" smtClean="0"/>
              <a:t>‹#›</a:t>
            </a:fld>
            <a:endParaRPr lang="en-US"/>
          </a:p>
        </p:txBody>
      </p:sp>
    </p:spTree>
    <p:extLst>
      <p:ext uri="{BB962C8B-B14F-4D97-AF65-F5344CB8AC3E}">
        <p14:creationId xmlns:p14="http://schemas.microsoft.com/office/powerpoint/2010/main" val="15722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02FB020-B979-4320-8836-334266E2ABF9}" type="datetimeFigureOut">
              <a:rPr lang="en-US" smtClean="0"/>
              <a:t>5/3/2017</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43EC99B-A5B4-4765-8CF4-9BF0F6B982FE}" type="slidenum">
              <a:rPr lang="en-US" smtClean="0"/>
              <a:t>‹#›</a:t>
            </a:fld>
            <a:endParaRPr lang="en-US"/>
          </a:p>
        </p:txBody>
      </p:sp>
    </p:spTree>
    <p:extLst>
      <p:ext uri="{BB962C8B-B14F-4D97-AF65-F5344CB8AC3E}">
        <p14:creationId xmlns:p14="http://schemas.microsoft.com/office/powerpoint/2010/main" val="4073209527"/>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273" y="900545"/>
            <a:ext cx="8977747" cy="1897927"/>
          </a:xfrm>
        </p:spPr>
        <p:txBody>
          <a:bodyPr>
            <a:noAutofit/>
          </a:bodyPr>
          <a:lstStyle/>
          <a:p>
            <a:r>
              <a:rPr lang="en-US" sz="32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Formal Verification With Confidence Intervals to</a:t>
            </a:r>
            <a:br>
              <a:rPr lang="en-US" sz="32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sz="32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Establish Quality of Service Properties of</a:t>
            </a:r>
            <a:br>
              <a:rPr lang="en-US" sz="32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sz="32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Software Systems</a:t>
            </a:r>
          </a:p>
        </p:txBody>
      </p:sp>
      <p:sp>
        <p:nvSpPr>
          <p:cNvPr id="4" name="TextBox 3"/>
          <p:cNvSpPr txBox="1"/>
          <p:nvPr/>
        </p:nvSpPr>
        <p:spPr>
          <a:xfrm>
            <a:off x="1094509" y="5237018"/>
            <a:ext cx="6525491" cy="1015663"/>
          </a:xfrm>
          <a:prstGeom prst="rect">
            <a:avLst/>
          </a:prstGeom>
          <a:noFill/>
        </p:spPr>
        <p:txBody>
          <a:bodyPr wrap="square" rtlCol="0">
            <a:spAutoFit/>
          </a:bodyPr>
          <a:lstStyle/>
          <a:p>
            <a:r>
              <a:rPr lang="en-US" sz="1200" dirty="0" smtClean="0"/>
              <a:t>Presented by:</a:t>
            </a:r>
          </a:p>
          <a:p>
            <a:r>
              <a:rPr lang="en-US" sz="1200" dirty="0" smtClean="0"/>
              <a:t>BHAGIRATHI NAYAK</a:t>
            </a:r>
          </a:p>
          <a:p>
            <a:r>
              <a:rPr lang="en-US" sz="1200" dirty="0" smtClean="0"/>
              <a:t>RAJEEV RANJAN</a:t>
            </a:r>
          </a:p>
          <a:p>
            <a:r>
              <a:rPr lang="en-US" sz="1200" dirty="0" smtClean="0"/>
              <a:t>ANIRUDH SUNDAR SUBRAMANIAM</a:t>
            </a:r>
          </a:p>
          <a:p>
            <a:r>
              <a:rPr lang="en-US" sz="1200" dirty="0" smtClean="0"/>
              <a:t>VINOD SUBHASH CHHAPARIYA</a:t>
            </a:r>
            <a:endParaRPr lang="en-US" sz="1200" dirty="0"/>
          </a:p>
        </p:txBody>
      </p:sp>
    </p:spTree>
    <p:extLst>
      <p:ext uri="{BB962C8B-B14F-4D97-AF65-F5344CB8AC3E}">
        <p14:creationId xmlns:p14="http://schemas.microsoft.com/office/powerpoint/2010/main" val="509943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solidFill>
                  <a:schemeClr val="accent5">
                    <a:lumMod val="60000"/>
                    <a:lumOff val="40000"/>
                  </a:schemeClr>
                </a:solidFill>
              </a:rPr>
              <a:t>PARAMETRIC MODEL CHECKING</a:t>
            </a:r>
          </a:p>
          <a:p>
            <a:pPr marL="0" indent="0">
              <a:buNone/>
            </a:pPr>
            <a:r>
              <a:rPr lang="en-US" sz="2400" dirty="0" smtClean="0"/>
              <a:t> For model checking we used “PRISM 4.3.1”,it supports PMC.</a:t>
            </a:r>
          </a:p>
          <a:p>
            <a:pPr marL="0" indent="0">
              <a:buNone/>
            </a:pPr>
            <a:endParaRPr lang="en-US" sz="2400" dirty="0"/>
          </a:p>
          <a:p>
            <a:pPr marL="0" indent="0">
              <a:buNone/>
            </a:pPr>
            <a:r>
              <a:rPr lang="en-US" sz="2400" dirty="0" smtClean="0"/>
              <a:t>Input:  1.PMC </a:t>
            </a:r>
          </a:p>
          <a:p>
            <a:pPr marL="0" indent="0">
              <a:buNone/>
            </a:pPr>
            <a:r>
              <a:rPr lang="en-US" sz="2400" dirty="0"/>
              <a:t>	</a:t>
            </a:r>
            <a:r>
              <a:rPr lang="en-US" sz="2400" dirty="0" smtClean="0"/>
              <a:t>2.PCTL PROPEPRTY</a:t>
            </a:r>
          </a:p>
          <a:p>
            <a:pPr marL="0" indent="0">
              <a:buNone/>
            </a:pPr>
            <a:r>
              <a:rPr lang="en-US" sz="2400" dirty="0" smtClean="0"/>
              <a:t>Output: An algebraic expression for the corresponding PCTL property</a:t>
            </a:r>
          </a:p>
          <a:p>
            <a:pPr marL="0" indent="0">
              <a:buNone/>
            </a:pPr>
            <a:endParaRPr lang="en-US" sz="2400" dirty="0"/>
          </a:p>
          <a:p>
            <a:pPr marL="0" indent="0">
              <a:buNone/>
            </a:pPr>
            <a:endParaRPr lang="en-US" sz="2400" dirty="0"/>
          </a:p>
        </p:txBody>
      </p:sp>
      <p:sp>
        <p:nvSpPr>
          <p:cNvPr id="4" name="Rectangle 3"/>
          <p:cNvSpPr/>
          <p:nvPr/>
        </p:nvSpPr>
        <p:spPr>
          <a:xfrm>
            <a:off x="2267360" y="431953"/>
            <a:ext cx="780136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TERMS USED CONTD.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155076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7" y="1704109"/>
            <a:ext cx="10422430" cy="4087091"/>
          </a:xfrm>
        </p:spPr>
        <p:txBody>
          <a:bodyPr>
            <a:normAutofit fontScale="25000" lnSpcReduction="20000"/>
          </a:bodyPr>
          <a:lstStyle/>
          <a:p>
            <a:r>
              <a:rPr lang="en-US" sz="9600" dirty="0" smtClean="0">
                <a:solidFill>
                  <a:schemeClr val="accent5">
                    <a:lumMod val="60000"/>
                    <a:lumOff val="40000"/>
                  </a:schemeClr>
                </a:solidFill>
              </a:rPr>
              <a:t>CONFIDENCE INTERVAL INFERENCE</a:t>
            </a:r>
          </a:p>
          <a:p>
            <a:pPr marL="0" indent="0">
              <a:buNone/>
            </a:pPr>
            <a:r>
              <a:rPr lang="en-US" sz="4000" dirty="0" smtClean="0"/>
              <a:t> 	</a:t>
            </a:r>
            <a:r>
              <a:rPr lang="en-US" sz="5600" dirty="0" smtClean="0"/>
              <a:t>FACT TOOL CHAIN is used along with YALMIP for optimization</a:t>
            </a:r>
            <a:r>
              <a:rPr lang="en-US" sz="4000" dirty="0" smtClean="0"/>
              <a:t>.</a:t>
            </a:r>
          </a:p>
          <a:p>
            <a:pPr marL="0" indent="0">
              <a:buNone/>
            </a:pPr>
            <a:r>
              <a:rPr lang="en-US" sz="7200" b="1" dirty="0" smtClean="0">
                <a:effectLst/>
              </a:rPr>
              <a:t>Input:</a:t>
            </a:r>
          </a:p>
          <a:p>
            <a:pPr marL="0" indent="0">
              <a:buNone/>
            </a:pPr>
            <a:r>
              <a:rPr lang="en-US" sz="7200" b="1" dirty="0" smtClean="0">
                <a:effectLst/>
              </a:rPr>
              <a:t>1.Algebraic Expression</a:t>
            </a:r>
          </a:p>
          <a:p>
            <a:pPr marL="0" indent="0">
              <a:buNone/>
            </a:pPr>
            <a:r>
              <a:rPr lang="en-US" sz="7200" b="1" dirty="0" smtClean="0">
                <a:effectLst/>
              </a:rPr>
              <a:t>2.PMC</a:t>
            </a:r>
          </a:p>
          <a:p>
            <a:pPr marL="0" indent="0">
              <a:buNone/>
            </a:pPr>
            <a:r>
              <a:rPr lang="en-US" sz="7200" b="1" dirty="0" smtClean="0">
                <a:effectLst/>
              </a:rPr>
              <a:t>3.Obesrvation</a:t>
            </a:r>
          </a:p>
          <a:p>
            <a:pPr marL="0" indent="0">
              <a:buNone/>
            </a:pPr>
            <a:r>
              <a:rPr lang="en-US" sz="7200" b="1" dirty="0" smtClean="0">
                <a:effectLst/>
              </a:rPr>
              <a:t>4.Error level</a:t>
            </a:r>
          </a:p>
          <a:p>
            <a:pPr marL="0" indent="0">
              <a:buNone/>
            </a:pPr>
            <a:endParaRPr lang="en-US" sz="7200" b="1" dirty="0" smtClean="0">
              <a:effectLst/>
            </a:endParaRPr>
          </a:p>
          <a:p>
            <a:pPr marL="0" indent="0">
              <a:buNone/>
            </a:pPr>
            <a:r>
              <a:rPr lang="en-US" sz="7200" b="1" dirty="0" smtClean="0">
                <a:effectLst/>
              </a:rPr>
              <a:t>Output:</a:t>
            </a:r>
          </a:p>
          <a:p>
            <a:pPr marL="0" indent="0">
              <a:buNone/>
            </a:pPr>
            <a:r>
              <a:rPr lang="en-US" sz="7200" b="1" dirty="0" smtClean="0">
                <a:effectLst/>
              </a:rPr>
              <a:t>A graph containing the confidence intervals varying the error level within a given range. </a:t>
            </a:r>
            <a:endParaRPr lang="en-US" sz="7200" b="1" dirty="0">
              <a:effectLst/>
            </a:endParaRPr>
          </a:p>
          <a:p>
            <a:pPr marL="0" indent="0">
              <a:buNone/>
            </a:pPr>
            <a:endParaRPr lang="en-US" sz="7200" dirty="0" smtClean="0">
              <a:solidFill>
                <a:schemeClr val="accent5">
                  <a:lumMod val="60000"/>
                  <a:lumOff val="40000"/>
                </a:schemeClr>
              </a:solidFill>
            </a:endParaRPr>
          </a:p>
          <a:p>
            <a:pPr marL="0" indent="0">
              <a:buNone/>
            </a:pPr>
            <a:endParaRPr lang="en-US" sz="2400" dirty="0" smtClean="0">
              <a:solidFill>
                <a:schemeClr val="accent5">
                  <a:lumMod val="60000"/>
                  <a:lumOff val="40000"/>
                </a:schemeClr>
              </a:solidFill>
            </a:endParaRPr>
          </a:p>
          <a:p>
            <a:pPr marL="0" indent="0">
              <a:buNone/>
            </a:pPr>
            <a:r>
              <a:rPr lang="en-US" sz="2400" dirty="0" smtClean="0">
                <a:solidFill>
                  <a:schemeClr val="accent5">
                    <a:lumMod val="60000"/>
                    <a:lumOff val="40000"/>
                  </a:schemeClr>
                </a:solidFill>
              </a:rPr>
              <a:t> </a:t>
            </a:r>
          </a:p>
          <a:p>
            <a:endParaRPr lang="en-US" sz="2400" dirty="0">
              <a:solidFill>
                <a:schemeClr val="accent5">
                  <a:lumMod val="60000"/>
                  <a:lumOff val="40000"/>
                </a:schemeClr>
              </a:solidFill>
            </a:endParaRPr>
          </a:p>
          <a:p>
            <a:endParaRPr lang="en-US" sz="2400" dirty="0" smtClean="0">
              <a:solidFill>
                <a:schemeClr val="accent5">
                  <a:lumMod val="60000"/>
                  <a:lumOff val="40000"/>
                </a:schemeClr>
              </a:solidFill>
            </a:endParaRPr>
          </a:p>
          <a:p>
            <a:pPr marL="0" indent="0">
              <a:buNone/>
            </a:pPr>
            <a:endParaRPr lang="en-US" sz="2400" dirty="0">
              <a:solidFill>
                <a:schemeClr val="accent5">
                  <a:lumMod val="60000"/>
                  <a:lumOff val="40000"/>
                </a:schemeClr>
              </a:solidFill>
            </a:endParaRPr>
          </a:p>
        </p:txBody>
      </p:sp>
      <p:sp>
        <p:nvSpPr>
          <p:cNvPr id="4" name="Rectangle 3"/>
          <p:cNvSpPr/>
          <p:nvPr/>
        </p:nvSpPr>
        <p:spPr>
          <a:xfrm>
            <a:off x="2267360" y="431953"/>
            <a:ext cx="780136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TERMS USED CONTD.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510934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2945" y="1097129"/>
            <a:ext cx="10214612" cy="4694071"/>
          </a:xfrm>
        </p:spPr>
        <p:txBody>
          <a:bodyPr>
            <a:normAutofit/>
          </a:bodyPr>
          <a:lstStyle/>
          <a:p>
            <a:r>
              <a:rPr lang="en-US" sz="2800" dirty="0" smtClean="0"/>
              <a:t>Proposition 1</a:t>
            </a:r>
          </a:p>
          <a:p>
            <a:pPr marL="0" indent="0">
              <a:buNone/>
            </a:pPr>
            <a:r>
              <a:rPr lang="en-US" dirty="0" smtClean="0"/>
              <a:t> After prism processes the </a:t>
            </a:r>
            <a:r>
              <a:rPr lang="en-US" dirty="0" err="1" smtClean="0"/>
              <a:t>PMC,it</a:t>
            </a:r>
            <a:r>
              <a:rPr lang="en-US" dirty="0" smtClean="0"/>
              <a:t> gives a an algebraic </a:t>
            </a:r>
            <a:r>
              <a:rPr lang="en-US" dirty="0" err="1" smtClean="0"/>
              <a:t>expression,for</a:t>
            </a:r>
            <a:r>
              <a:rPr lang="en-US" dirty="0" smtClean="0"/>
              <a:t> example ø(x</a:t>
            </a:r>
            <a:r>
              <a:rPr lang="en-US" baseline="-25000" dirty="0" smtClean="0"/>
              <a:t>2</a:t>
            </a:r>
            <a:r>
              <a:rPr lang="en-US" dirty="0" smtClean="0"/>
              <a:t>y</a:t>
            </a:r>
            <a:r>
              <a:rPr lang="en-US" baseline="-25000" dirty="0" smtClean="0"/>
              <a:t>2</a:t>
            </a:r>
            <a:r>
              <a:rPr lang="en-US" dirty="0" smtClean="0"/>
              <a:t>) .Then we already have the prob. range of x2 , y2 from proposition 2.so to find the range of the given property we do the following:</a:t>
            </a:r>
          </a:p>
          <a:p>
            <a:pPr marL="0" indent="0">
              <a:buNone/>
            </a:pPr>
            <a:endParaRPr lang="en-US" sz="2800" dirty="0"/>
          </a:p>
        </p:txBody>
      </p:sp>
      <p:sp>
        <p:nvSpPr>
          <p:cNvPr id="4" name="Title 3"/>
          <p:cNvSpPr>
            <a:spLocks noGrp="1"/>
          </p:cNvSpPr>
          <p:nvPr>
            <p:ph type="title"/>
          </p:nvPr>
        </p:nvSpPr>
        <p:spPr>
          <a:xfrm>
            <a:off x="2001597" y="256899"/>
            <a:ext cx="7928774" cy="8402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TECHNICAL</a:t>
            </a:r>
            <a:r>
              <a:rPr lang="en-US" sz="54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DETAILS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016" y="2891026"/>
            <a:ext cx="8447935" cy="3740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58091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2945" y="1097129"/>
            <a:ext cx="10214612" cy="4694071"/>
          </a:xfrm>
        </p:spPr>
        <p:txBody>
          <a:bodyPr>
            <a:normAutofit/>
          </a:bodyPr>
          <a:lstStyle/>
          <a:p>
            <a:r>
              <a:rPr lang="en-US" sz="2800" dirty="0" smtClean="0"/>
              <a:t>Proposition 2</a:t>
            </a:r>
          </a:p>
          <a:p>
            <a:pPr marL="0" indent="0">
              <a:buNone/>
            </a:pPr>
            <a:r>
              <a:rPr lang="en-US" dirty="0" smtClean="0"/>
              <a:t> It calculates the range of probability to be used in proposition 1 for every single parameter in the PMC.</a:t>
            </a:r>
            <a:endParaRPr lang="en-US" sz="2800" dirty="0"/>
          </a:p>
        </p:txBody>
      </p:sp>
      <p:sp>
        <p:nvSpPr>
          <p:cNvPr id="4" name="Title 3"/>
          <p:cNvSpPr>
            <a:spLocks noGrp="1"/>
          </p:cNvSpPr>
          <p:nvPr>
            <p:ph type="title"/>
          </p:nvPr>
        </p:nvSpPr>
        <p:spPr>
          <a:xfrm>
            <a:off x="2001597" y="256899"/>
            <a:ext cx="7928774" cy="8402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TECHNICAL</a:t>
            </a:r>
            <a:r>
              <a:rPr lang="en-US" sz="5400"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DETAILS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910" y="2641644"/>
            <a:ext cx="7639054" cy="37404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2036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982691" cy="6927466"/>
          </a:xfrm>
        </p:spPr>
      </p:pic>
      <p:sp>
        <p:nvSpPr>
          <p:cNvPr id="4" name="Title 3"/>
          <p:cNvSpPr>
            <a:spLocks noGrp="1"/>
          </p:cNvSpPr>
          <p:nvPr>
            <p:ph type="title"/>
          </p:nvPr>
        </p:nvSpPr>
        <p:spPr>
          <a:xfrm>
            <a:off x="7100051" y="0"/>
            <a:ext cx="4729180" cy="1588127"/>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TECHNICAL </a:t>
            </a:r>
            <a:b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DETAILS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495817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5126" y="1097479"/>
            <a:ext cx="10422430" cy="4087091"/>
          </a:xfrm>
        </p:spPr>
        <p:txBody>
          <a:bodyPr>
            <a:normAutofit/>
          </a:bodyPr>
          <a:lstStyle/>
          <a:p>
            <a:pPr marL="0" indent="0">
              <a:buNone/>
            </a:pPr>
            <a:r>
              <a:rPr lang="en-US" sz="2400" dirty="0" smtClean="0">
                <a:solidFill>
                  <a:schemeClr val="accent5">
                    <a:lumMod val="60000"/>
                    <a:lumOff val="40000"/>
                  </a:schemeClr>
                </a:solidFill>
              </a:rPr>
              <a:t>INPUT:</a:t>
            </a:r>
          </a:p>
          <a:p>
            <a:pPr marL="0" indent="0">
              <a:buNone/>
            </a:pPr>
            <a:endParaRPr lang="en-US" sz="2400" dirty="0" smtClean="0">
              <a:solidFill>
                <a:schemeClr val="accent5">
                  <a:lumMod val="60000"/>
                  <a:lumOff val="40000"/>
                </a:schemeClr>
              </a:solidFill>
            </a:endParaRPr>
          </a:p>
          <a:p>
            <a:pPr marL="0" indent="0">
              <a:buNone/>
            </a:pPr>
            <a:r>
              <a:rPr lang="en-US" sz="2400" dirty="0" smtClean="0">
                <a:solidFill>
                  <a:schemeClr val="accent5">
                    <a:lumMod val="60000"/>
                    <a:lumOff val="40000"/>
                  </a:schemeClr>
                </a:solidFill>
              </a:rPr>
              <a:t> </a:t>
            </a:r>
          </a:p>
          <a:p>
            <a:endParaRPr lang="en-US" sz="2400" dirty="0">
              <a:solidFill>
                <a:schemeClr val="accent5">
                  <a:lumMod val="60000"/>
                  <a:lumOff val="40000"/>
                </a:schemeClr>
              </a:solidFill>
            </a:endParaRPr>
          </a:p>
          <a:p>
            <a:endParaRPr lang="en-US" sz="2400" dirty="0" smtClean="0">
              <a:solidFill>
                <a:schemeClr val="accent5">
                  <a:lumMod val="60000"/>
                  <a:lumOff val="40000"/>
                </a:schemeClr>
              </a:solidFill>
            </a:endParaRPr>
          </a:p>
          <a:p>
            <a:pPr marL="0" indent="0">
              <a:buNone/>
            </a:pPr>
            <a:endParaRPr lang="en-US" sz="2400" dirty="0">
              <a:solidFill>
                <a:schemeClr val="accent5">
                  <a:lumMod val="60000"/>
                  <a:lumOff val="40000"/>
                </a:schemeClr>
              </a:solidFill>
            </a:endParaRPr>
          </a:p>
        </p:txBody>
      </p:sp>
      <p:sp>
        <p:nvSpPr>
          <p:cNvPr id="4" name="Rectangle 3"/>
          <p:cNvSpPr/>
          <p:nvPr/>
        </p:nvSpPr>
        <p:spPr>
          <a:xfrm>
            <a:off x="4430543" y="279553"/>
            <a:ext cx="325159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RESULTS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26" y="1578640"/>
            <a:ext cx="8702559" cy="26392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126" y="4361061"/>
            <a:ext cx="4429743" cy="2286319"/>
          </a:xfrm>
          <a:prstGeom prst="rect">
            <a:avLst/>
          </a:prstGeom>
        </p:spPr>
      </p:pic>
    </p:spTree>
    <p:extLst>
      <p:ext uri="{BB962C8B-B14F-4D97-AF65-F5344CB8AC3E}">
        <p14:creationId xmlns:p14="http://schemas.microsoft.com/office/powerpoint/2010/main" val="1728757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436" y="1748642"/>
            <a:ext cx="10422430" cy="3072739"/>
          </a:xfrm>
        </p:spPr>
        <p:txBody>
          <a:bodyPr>
            <a:normAutofit/>
          </a:bodyPr>
          <a:lstStyle/>
          <a:p>
            <a:pPr marL="0" indent="0">
              <a:buNone/>
            </a:pPr>
            <a:endParaRPr lang="en-US" sz="2400" dirty="0" smtClean="0">
              <a:solidFill>
                <a:schemeClr val="accent5">
                  <a:lumMod val="60000"/>
                  <a:lumOff val="40000"/>
                </a:schemeClr>
              </a:solidFill>
            </a:endParaRPr>
          </a:p>
          <a:p>
            <a:pPr marL="0" indent="0">
              <a:buNone/>
            </a:pPr>
            <a:endParaRPr lang="en-US" sz="2400" dirty="0" smtClean="0">
              <a:solidFill>
                <a:schemeClr val="accent5">
                  <a:lumMod val="60000"/>
                  <a:lumOff val="40000"/>
                </a:schemeClr>
              </a:solidFill>
            </a:endParaRPr>
          </a:p>
          <a:p>
            <a:pPr marL="0" indent="0">
              <a:buNone/>
            </a:pPr>
            <a:r>
              <a:rPr lang="en-US" sz="2400" dirty="0" smtClean="0">
                <a:solidFill>
                  <a:schemeClr val="accent5">
                    <a:lumMod val="60000"/>
                    <a:lumOff val="40000"/>
                  </a:schemeClr>
                </a:solidFill>
              </a:rPr>
              <a:t> </a:t>
            </a:r>
          </a:p>
          <a:p>
            <a:endParaRPr lang="en-US" sz="2400" dirty="0">
              <a:solidFill>
                <a:schemeClr val="accent5">
                  <a:lumMod val="60000"/>
                  <a:lumOff val="40000"/>
                </a:schemeClr>
              </a:solidFill>
            </a:endParaRPr>
          </a:p>
          <a:p>
            <a:endParaRPr lang="en-US" sz="2400" dirty="0" smtClean="0">
              <a:solidFill>
                <a:schemeClr val="accent5">
                  <a:lumMod val="60000"/>
                  <a:lumOff val="40000"/>
                </a:schemeClr>
              </a:solidFill>
            </a:endParaRPr>
          </a:p>
          <a:p>
            <a:pPr marL="0" indent="0">
              <a:buNone/>
            </a:pPr>
            <a:endParaRPr lang="en-US" sz="2400" dirty="0">
              <a:solidFill>
                <a:schemeClr val="accent5">
                  <a:lumMod val="60000"/>
                  <a:lumOff val="40000"/>
                </a:schemeClr>
              </a:solidFill>
            </a:endParaRPr>
          </a:p>
        </p:txBody>
      </p:sp>
      <p:sp>
        <p:nvSpPr>
          <p:cNvPr id="4" name="Rectangle 3"/>
          <p:cNvSpPr/>
          <p:nvPr/>
        </p:nvSpPr>
        <p:spPr>
          <a:xfrm>
            <a:off x="4305853" y="235274"/>
            <a:ext cx="325159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RESULTS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583" y="1355283"/>
            <a:ext cx="6811326" cy="528711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909" y="1355283"/>
            <a:ext cx="3229426" cy="24673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7909" y="3804843"/>
            <a:ext cx="3229427" cy="2819794"/>
          </a:xfrm>
          <a:prstGeom prst="rect">
            <a:avLst/>
          </a:prstGeom>
        </p:spPr>
      </p:pic>
    </p:spTree>
    <p:extLst>
      <p:ext uri="{BB962C8B-B14F-4D97-AF65-F5344CB8AC3E}">
        <p14:creationId xmlns:p14="http://schemas.microsoft.com/office/powerpoint/2010/main" val="2906315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953882" y="447372"/>
            <a:ext cx="4329007" cy="1001941"/>
          </a:xfrm>
          <a:prstGeom prst="rect">
            <a:avLst/>
          </a:prstGeom>
          <a:noFill/>
        </p:spPr>
        <p:txBody>
          <a:bodyPr wrap="none" lIns="91440" tIns="45720" rIns="91440" bIns="45720">
            <a:spAutoFit/>
          </a:bodyPr>
          <a:lstStyle/>
          <a:p>
            <a:pPr marL="0" indent="0" algn="ctr">
              <a:buNone/>
            </a:pP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TEST CASES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a:off x="1080654" y="2784764"/>
            <a:ext cx="8936182" cy="2554545"/>
          </a:xfrm>
          <a:prstGeom prst="rect">
            <a:avLst/>
          </a:prstGeom>
          <a:noFill/>
        </p:spPr>
        <p:txBody>
          <a:bodyPr wrap="square" rtlCol="0">
            <a:spAutoFit/>
          </a:bodyPr>
          <a:lstStyle/>
          <a:p>
            <a:pPr marL="285750" indent="-285750">
              <a:buFont typeface="Wingdings" panose="05000000000000000000" pitchFamily="2" charset="2"/>
              <a:buChar char="v"/>
            </a:pPr>
            <a:r>
              <a:rPr lang="en-US" sz="4000" dirty="0" smtClean="0"/>
              <a:t>Web Application(Paper)</a:t>
            </a:r>
          </a:p>
          <a:p>
            <a:pPr marL="285750" indent="-285750">
              <a:buFont typeface="Wingdings" panose="05000000000000000000" pitchFamily="2" charset="2"/>
              <a:buChar char="v"/>
            </a:pPr>
            <a:r>
              <a:rPr lang="en-US" sz="4000" dirty="0" smtClean="0"/>
              <a:t>Tele Assistance(Website )</a:t>
            </a:r>
          </a:p>
          <a:p>
            <a:pPr marL="285750" indent="-285750">
              <a:buFont typeface="Wingdings" panose="05000000000000000000" pitchFamily="2" charset="2"/>
              <a:buChar char="v"/>
            </a:pPr>
            <a:r>
              <a:rPr lang="en-US" sz="4000" dirty="0" smtClean="0"/>
              <a:t>Cricket(Real Life)</a:t>
            </a:r>
          </a:p>
          <a:p>
            <a:pPr marL="285750" indent="-285750">
              <a:buFont typeface="Wingdings" panose="05000000000000000000" pitchFamily="2" charset="2"/>
              <a:buChar char="v"/>
            </a:pPr>
            <a:r>
              <a:rPr lang="en-US" sz="4000" dirty="0" smtClean="0"/>
              <a:t>Water Filter(Real Life)</a:t>
            </a:r>
          </a:p>
        </p:txBody>
      </p:sp>
    </p:spTree>
    <p:extLst>
      <p:ext uri="{BB962C8B-B14F-4D97-AF65-F5344CB8AC3E}">
        <p14:creationId xmlns:p14="http://schemas.microsoft.com/office/powerpoint/2010/main" val="1847473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221673"/>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Web Application</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4824" y="1274997"/>
            <a:ext cx="10159192" cy="51252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89983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7540" y="221673"/>
            <a:ext cx="10353761" cy="7204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lt1"/>
                </a:solidFill>
                <a:effectLst>
                  <a:outerShdw blurRad="50800" dist="63500" dir="2700000" algn="tl" rotWithShape="0">
                    <a:srgbClr val="000000">
                      <a:alpha val="48000"/>
                    </a:srgb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PCTL Properties</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082" y="2064327"/>
            <a:ext cx="9810157" cy="2909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4033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255" y="1898072"/>
            <a:ext cx="10339302" cy="3048001"/>
          </a:xfrm>
        </p:spPr>
        <p:txBody>
          <a:bodyPr/>
          <a:lstStyle/>
          <a:p>
            <a:r>
              <a:rPr lang="en-US" dirty="0"/>
              <a:t>Radu Calinescu</a:t>
            </a:r>
            <a:r>
              <a:rPr lang="en-US" i="1" dirty="0"/>
              <a:t>, Senior Member, </a:t>
            </a:r>
            <a:r>
              <a:rPr lang="en-US" i="1" dirty="0" smtClean="0"/>
              <a:t>IEEE</a:t>
            </a:r>
            <a:endParaRPr lang="en-US" dirty="0"/>
          </a:p>
          <a:p>
            <a:r>
              <a:rPr lang="en-US" dirty="0" smtClean="0"/>
              <a:t>Carlo </a:t>
            </a:r>
            <a:r>
              <a:rPr lang="en-US" dirty="0" err="1"/>
              <a:t>Ghezzi</a:t>
            </a:r>
            <a:r>
              <a:rPr lang="en-US" i="1" dirty="0"/>
              <a:t>, Fellow, </a:t>
            </a:r>
            <a:r>
              <a:rPr lang="en-US" i="1" dirty="0" smtClean="0"/>
              <a:t>IEEE</a:t>
            </a:r>
            <a:endParaRPr lang="en-US" dirty="0"/>
          </a:p>
          <a:p>
            <a:r>
              <a:rPr lang="en-US" dirty="0" smtClean="0"/>
              <a:t>Kenneth </a:t>
            </a:r>
            <a:r>
              <a:rPr lang="en-US" dirty="0"/>
              <a:t>Johnson</a:t>
            </a:r>
            <a:r>
              <a:rPr lang="en-US" i="1" dirty="0"/>
              <a:t>, Member, IEEE</a:t>
            </a:r>
            <a:r>
              <a:rPr lang="en-US" dirty="0"/>
              <a:t>,</a:t>
            </a:r>
          </a:p>
          <a:p>
            <a:r>
              <a:rPr lang="en-US" dirty="0"/>
              <a:t>Mauro </a:t>
            </a:r>
            <a:r>
              <a:rPr lang="en-US" dirty="0" err="1"/>
              <a:t>Pezzé</a:t>
            </a:r>
            <a:r>
              <a:rPr lang="en-US" i="1" dirty="0"/>
              <a:t>, Senior Member, </a:t>
            </a:r>
            <a:r>
              <a:rPr lang="en-US" i="1" dirty="0" smtClean="0"/>
              <a:t>IEEE</a:t>
            </a:r>
            <a:endParaRPr lang="en-US" dirty="0"/>
          </a:p>
          <a:p>
            <a:r>
              <a:rPr lang="en-US" dirty="0" smtClean="0"/>
              <a:t>Yasmin </a:t>
            </a:r>
            <a:r>
              <a:rPr lang="en-US" dirty="0" err="1"/>
              <a:t>Rafiq</a:t>
            </a:r>
            <a:r>
              <a:rPr lang="en-US" i="1" dirty="0"/>
              <a:t>, Student Member, </a:t>
            </a:r>
            <a:r>
              <a:rPr lang="en-US" i="1" dirty="0" smtClean="0"/>
              <a:t>IEEE</a:t>
            </a:r>
            <a:r>
              <a:rPr lang="en-US" dirty="0" smtClean="0"/>
              <a:t>,</a:t>
            </a:r>
          </a:p>
          <a:p>
            <a:r>
              <a:rPr lang="en-US" dirty="0" smtClean="0"/>
              <a:t>Giordano </a:t>
            </a:r>
            <a:r>
              <a:rPr lang="en-US" dirty="0" err="1"/>
              <a:t>Tamburrelli</a:t>
            </a:r>
            <a:endParaRPr lang="en-US" dirty="0"/>
          </a:p>
        </p:txBody>
      </p:sp>
      <p:sp>
        <p:nvSpPr>
          <p:cNvPr id="4" name="Rectangle 3"/>
          <p:cNvSpPr/>
          <p:nvPr/>
        </p:nvSpPr>
        <p:spPr>
          <a:xfrm>
            <a:off x="4498677" y="127153"/>
            <a:ext cx="2834430"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Authors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a:off x="1080655" y="5458691"/>
            <a:ext cx="5403272" cy="369332"/>
          </a:xfrm>
          <a:prstGeom prst="rect">
            <a:avLst/>
          </a:prstGeom>
          <a:noFill/>
        </p:spPr>
        <p:txBody>
          <a:bodyPr wrap="square" rtlCol="0">
            <a:spAutoFit/>
          </a:bodyPr>
          <a:lstStyle/>
          <a:p>
            <a:r>
              <a:rPr lang="en-US" dirty="0"/>
              <a:t>Date of publication </a:t>
            </a:r>
            <a:r>
              <a:rPr lang="en-US" dirty="0" smtClean="0"/>
              <a:t>: August </a:t>
            </a:r>
            <a:r>
              <a:rPr lang="en-US" dirty="0"/>
              <a:t>04, 2015</a:t>
            </a:r>
          </a:p>
        </p:txBody>
      </p:sp>
    </p:spTree>
    <p:extLst>
      <p:ext uri="{BB962C8B-B14F-4D97-AF65-F5344CB8AC3E}">
        <p14:creationId xmlns:p14="http://schemas.microsoft.com/office/powerpoint/2010/main" val="160334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614" y="1473380"/>
            <a:ext cx="11235880" cy="4731477"/>
          </a:xfrm>
          <a:prstGeom prst="rect">
            <a:avLst/>
          </a:prstGeom>
        </p:spPr>
      </p:pic>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Web Application</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rot="17999775">
            <a:off x="346768" y="1585017"/>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R1</a:t>
            </a:r>
            <a:endParaRPr lang="en-US" dirty="0"/>
          </a:p>
        </p:txBody>
      </p:sp>
    </p:spTree>
    <p:extLst>
      <p:ext uri="{BB962C8B-B14F-4D97-AF65-F5344CB8AC3E}">
        <p14:creationId xmlns:p14="http://schemas.microsoft.com/office/powerpoint/2010/main" val="844789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612" y="1473379"/>
            <a:ext cx="11125388" cy="4731477"/>
          </a:xfrm>
          <a:prstGeom prst="rect">
            <a:avLst/>
          </a:prstGeom>
        </p:spPr>
      </p:pic>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Web Application</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rot="17999775">
            <a:off x="346768" y="1585017"/>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R2</a:t>
            </a:r>
            <a:endParaRPr lang="en-US" dirty="0"/>
          </a:p>
        </p:txBody>
      </p:sp>
    </p:spTree>
    <p:extLst>
      <p:ext uri="{BB962C8B-B14F-4D97-AF65-F5344CB8AC3E}">
        <p14:creationId xmlns:p14="http://schemas.microsoft.com/office/powerpoint/2010/main" val="26540483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612" y="1496643"/>
            <a:ext cx="11125388" cy="4684948"/>
          </a:xfrm>
          <a:prstGeom prst="rect">
            <a:avLst/>
          </a:prstGeom>
        </p:spPr>
      </p:pic>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Web Application</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rot="17999775">
            <a:off x="346768" y="1585017"/>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R4</a:t>
            </a:r>
            <a:endParaRPr lang="en-US" dirty="0"/>
          </a:p>
        </p:txBody>
      </p:sp>
    </p:spTree>
    <p:extLst>
      <p:ext uri="{BB962C8B-B14F-4D97-AF65-F5344CB8AC3E}">
        <p14:creationId xmlns:p14="http://schemas.microsoft.com/office/powerpoint/2010/main" val="24003208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542" y="1496643"/>
            <a:ext cx="10749528" cy="4684948"/>
          </a:xfrm>
          <a:prstGeom prst="rect">
            <a:avLst/>
          </a:prstGeom>
        </p:spPr>
      </p:pic>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Web Application</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p:cNvSpPr txBox="1"/>
          <p:nvPr/>
        </p:nvSpPr>
        <p:spPr>
          <a:xfrm rot="17999775">
            <a:off x="517787" y="1608281"/>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R5</a:t>
            </a:r>
            <a:endParaRPr lang="en-US" dirty="0"/>
          </a:p>
        </p:txBody>
      </p:sp>
    </p:spTree>
    <p:extLst>
      <p:ext uri="{BB962C8B-B14F-4D97-AF65-F5344CB8AC3E}">
        <p14:creationId xmlns:p14="http://schemas.microsoft.com/office/powerpoint/2010/main" val="3812765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221673"/>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Tele Assistance</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0764" y="1413543"/>
            <a:ext cx="9739745" cy="50703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68103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221673"/>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Tele Assistance-Modified</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9927" y="1413543"/>
            <a:ext cx="9951374" cy="50703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468829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7540" y="221673"/>
            <a:ext cx="10353761" cy="7204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lt1"/>
                </a:solidFill>
                <a:effectLst>
                  <a:outerShdw blurRad="50800" dist="63500" dir="2700000" algn="tl" rotWithShape="0">
                    <a:srgbClr val="000000">
                      <a:alpha val="48000"/>
                    </a:srgb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PCTL Properties</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862" y="1523998"/>
            <a:ext cx="10239115" cy="2096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928255" y="4003964"/>
            <a:ext cx="10173046" cy="1384995"/>
          </a:xfrm>
          <a:prstGeom prst="rect">
            <a:avLst/>
          </a:prstGeom>
          <a:noFill/>
        </p:spPr>
        <p:txBody>
          <a:bodyPr wrap="square" rtlCol="0">
            <a:spAutoFit/>
          </a:bodyPr>
          <a:lstStyle/>
          <a:p>
            <a:r>
              <a:rPr lang="en-US" sz="2800" dirty="0">
                <a:solidFill>
                  <a:srgbClr val="FFFF00"/>
                </a:solidFill>
              </a:rPr>
              <a:t>P=?[F "</a:t>
            </a:r>
            <a:r>
              <a:rPr lang="en-US" sz="2800" dirty="0" err="1">
                <a:solidFill>
                  <a:srgbClr val="FFFF00"/>
                </a:solidFill>
              </a:rPr>
              <a:t>failedAlarm</a:t>
            </a:r>
            <a:r>
              <a:rPr lang="en-US" sz="2800" dirty="0">
                <a:solidFill>
                  <a:srgbClr val="FFFF00"/>
                </a:solidFill>
              </a:rPr>
              <a:t>"]</a:t>
            </a:r>
          </a:p>
          <a:p>
            <a:r>
              <a:rPr lang="en-US" sz="2800" dirty="0">
                <a:solidFill>
                  <a:srgbClr val="FFFF00"/>
                </a:solidFill>
              </a:rPr>
              <a:t>P=?[!"done" U "</a:t>
            </a:r>
            <a:r>
              <a:rPr lang="en-US" sz="2800" dirty="0" err="1">
                <a:solidFill>
                  <a:srgbClr val="FFFF00"/>
                </a:solidFill>
              </a:rPr>
              <a:t>failedService</a:t>
            </a:r>
            <a:r>
              <a:rPr lang="en-US" sz="2800" dirty="0">
                <a:solidFill>
                  <a:srgbClr val="FFFF00"/>
                </a:solidFill>
              </a:rPr>
              <a:t>"]</a:t>
            </a:r>
          </a:p>
          <a:p>
            <a:r>
              <a:rPr lang="en-US" sz="2800" dirty="0">
                <a:solidFill>
                  <a:srgbClr val="FFFF00"/>
                </a:solidFill>
              </a:rPr>
              <a:t>P=?[!"done" U "</a:t>
            </a:r>
            <a:r>
              <a:rPr lang="en-US" sz="2800" dirty="0" err="1">
                <a:solidFill>
                  <a:srgbClr val="FFFF00"/>
                </a:solidFill>
              </a:rPr>
              <a:t>failedAlarm</a:t>
            </a:r>
            <a:r>
              <a:rPr lang="en-US" sz="2800" dirty="0">
                <a:solidFill>
                  <a:srgbClr val="FFFF00"/>
                </a:solidFill>
              </a:rPr>
              <a:t>" {"analysis"}]</a:t>
            </a:r>
          </a:p>
        </p:txBody>
      </p:sp>
    </p:spTree>
    <p:extLst>
      <p:ext uri="{BB962C8B-B14F-4D97-AF65-F5344CB8AC3E}">
        <p14:creationId xmlns:p14="http://schemas.microsoft.com/office/powerpoint/2010/main" val="1307455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 Assistance</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9" y="1110625"/>
            <a:ext cx="9932127" cy="5401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rot="17999775">
            <a:off x="1108954" y="1222263"/>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R1</a:t>
            </a:r>
            <a:endParaRPr lang="en-US" dirty="0"/>
          </a:p>
        </p:txBody>
      </p:sp>
    </p:spTree>
    <p:extLst>
      <p:ext uri="{BB962C8B-B14F-4D97-AF65-F5344CB8AC3E}">
        <p14:creationId xmlns:p14="http://schemas.microsoft.com/office/powerpoint/2010/main" val="202544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 Assistance</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8" y="1110626"/>
            <a:ext cx="9788435" cy="5401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rot="17999775">
            <a:off x="1108954" y="1222263"/>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R2</a:t>
            </a:r>
            <a:endParaRPr lang="en-US" dirty="0"/>
          </a:p>
        </p:txBody>
      </p:sp>
    </p:spTree>
    <p:extLst>
      <p:ext uri="{BB962C8B-B14F-4D97-AF65-F5344CB8AC3E}">
        <p14:creationId xmlns:p14="http://schemas.microsoft.com/office/powerpoint/2010/main" val="1522835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Tele Assistance</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9" y="1110626"/>
            <a:ext cx="10101943" cy="5401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rot="17999775">
            <a:off x="1108954" y="1222263"/>
            <a:ext cx="47105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R3</a:t>
            </a:r>
            <a:endParaRPr lang="en-US" dirty="0"/>
          </a:p>
        </p:txBody>
      </p:sp>
    </p:spTree>
    <p:extLst>
      <p:ext uri="{BB962C8B-B14F-4D97-AF65-F5344CB8AC3E}">
        <p14:creationId xmlns:p14="http://schemas.microsoft.com/office/powerpoint/2010/main" val="4023353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3" y="1569591"/>
            <a:ext cx="10353762" cy="4955899"/>
          </a:xfrm>
        </p:spPr>
        <p:txBody>
          <a:bodyPr>
            <a:normAutofit/>
          </a:bodyPr>
          <a:lstStyle/>
          <a:p>
            <a:r>
              <a:rPr lang="en-US" dirty="0" smtClean="0"/>
              <a:t>Transition probabilities of Markov Chains are </a:t>
            </a:r>
            <a:r>
              <a:rPr lang="en-US" dirty="0"/>
              <a:t>much more </a:t>
            </a:r>
            <a:r>
              <a:rPr lang="en-US" dirty="0">
                <a:solidFill>
                  <a:srgbClr val="FF0000"/>
                </a:solidFill>
              </a:rPr>
              <a:t>difficult to </a:t>
            </a:r>
            <a:r>
              <a:rPr lang="en-US" dirty="0" smtClean="0">
                <a:solidFill>
                  <a:srgbClr val="FF0000"/>
                </a:solidFill>
              </a:rPr>
              <a:t>establish correctly</a:t>
            </a:r>
            <a:r>
              <a:rPr lang="en-US" dirty="0" smtClean="0"/>
              <a:t>.</a:t>
            </a:r>
          </a:p>
          <a:p>
            <a:r>
              <a:rPr lang="en-US" dirty="0" smtClean="0"/>
              <a:t>Current practice include </a:t>
            </a:r>
            <a:r>
              <a:rPr lang="en-US" dirty="0"/>
              <a:t>point estimates provided by </a:t>
            </a:r>
            <a:r>
              <a:rPr lang="en-US" dirty="0" smtClean="0"/>
              <a:t>domain experts which is often affected by unquantified estimation errors.</a:t>
            </a:r>
          </a:p>
          <a:p>
            <a:r>
              <a:rPr lang="en-US" dirty="0" smtClean="0"/>
              <a:t>Sometimes transition probability </a:t>
            </a:r>
            <a:r>
              <a:rPr lang="en-US" dirty="0" smtClean="0">
                <a:solidFill>
                  <a:srgbClr val="FF0000"/>
                </a:solidFill>
              </a:rPr>
              <a:t>can’t be determined</a:t>
            </a:r>
            <a:r>
              <a:rPr lang="en-US" dirty="0" smtClean="0"/>
              <a:t> for certain Markov Chains.</a:t>
            </a:r>
          </a:p>
          <a:p>
            <a:endParaRPr lang="en-US" dirty="0"/>
          </a:p>
          <a:p>
            <a:r>
              <a:rPr lang="en-US" dirty="0" smtClean="0"/>
              <a:t>Is it still possible to do quantified verification on such type of Markov Chains?</a:t>
            </a:r>
          </a:p>
          <a:p>
            <a:r>
              <a:rPr lang="en-US" dirty="0" smtClean="0"/>
              <a:t>This paper addresses the following issue. </a:t>
            </a:r>
          </a:p>
          <a:p>
            <a:pPr marL="0" indent="0">
              <a:buNone/>
            </a:pPr>
            <a:r>
              <a:rPr lang="en-US" dirty="0" smtClean="0"/>
              <a:t>“</a:t>
            </a:r>
            <a:r>
              <a:rPr lang="en-US" sz="1600" dirty="0">
                <a:solidFill>
                  <a:srgbClr val="FFFF00"/>
                </a:solidFill>
                <a:effectLst/>
                <a:latin typeface="+mj-lt"/>
              </a:rPr>
              <a:t>In this paper, we extend the applicability </a:t>
            </a:r>
            <a:r>
              <a:rPr lang="en-US" sz="1600" dirty="0" smtClean="0">
                <a:solidFill>
                  <a:srgbClr val="FFFF00"/>
                </a:solidFill>
                <a:effectLst/>
                <a:latin typeface="+mj-lt"/>
              </a:rPr>
              <a:t>of quantitative </a:t>
            </a:r>
            <a:r>
              <a:rPr lang="en-US" sz="1600" dirty="0">
                <a:solidFill>
                  <a:srgbClr val="FFFF00"/>
                </a:solidFill>
                <a:effectLst/>
                <a:latin typeface="+mj-lt"/>
              </a:rPr>
              <a:t>verification to the common scenario when the </a:t>
            </a:r>
            <a:r>
              <a:rPr lang="en-US" sz="1600" dirty="0" smtClean="0">
                <a:solidFill>
                  <a:srgbClr val="FFFF00"/>
                </a:solidFill>
                <a:effectLst/>
                <a:latin typeface="+mj-lt"/>
              </a:rPr>
              <a:t>probabilities of </a:t>
            </a:r>
            <a:r>
              <a:rPr lang="en-US" sz="1600" dirty="0">
                <a:solidFill>
                  <a:srgbClr val="FFFF00"/>
                </a:solidFill>
                <a:effectLst/>
                <a:latin typeface="+mj-lt"/>
              </a:rPr>
              <a:t>transition between some or all states of the </a:t>
            </a:r>
            <a:r>
              <a:rPr lang="en-US" sz="1600" dirty="0" smtClean="0">
                <a:solidFill>
                  <a:srgbClr val="FFFF00"/>
                </a:solidFill>
                <a:effectLst/>
                <a:latin typeface="+mj-lt"/>
              </a:rPr>
              <a:t>Markov models </a:t>
            </a:r>
            <a:r>
              <a:rPr lang="en-US" sz="1600" dirty="0">
                <a:solidFill>
                  <a:srgbClr val="FFFF00"/>
                </a:solidFill>
                <a:effectLst/>
                <a:latin typeface="+mj-lt"/>
              </a:rPr>
              <a:t>analyzed by the technique are unknown, but </a:t>
            </a:r>
            <a:r>
              <a:rPr lang="en-US" sz="1600" dirty="0" smtClean="0">
                <a:solidFill>
                  <a:srgbClr val="FFFF00"/>
                </a:solidFill>
                <a:effectLst/>
                <a:latin typeface="+mj-lt"/>
              </a:rPr>
              <a:t>observations of </a:t>
            </a:r>
            <a:r>
              <a:rPr lang="en-US" sz="1600" dirty="0">
                <a:solidFill>
                  <a:srgbClr val="FFFF00"/>
                </a:solidFill>
                <a:effectLst/>
                <a:latin typeface="+mj-lt"/>
              </a:rPr>
              <a:t>these transitions are available</a:t>
            </a:r>
            <a:r>
              <a:rPr lang="en-US" sz="1600" dirty="0" smtClean="0">
                <a:latin typeface="+mj-lt"/>
              </a:rPr>
              <a:t>”</a:t>
            </a:r>
            <a:endParaRPr lang="en-US" sz="1600" dirty="0">
              <a:latin typeface="+mj-lt"/>
            </a:endParaRPr>
          </a:p>
        </p:txBody>
      </p:sp>
      <p:sp>
        <p:nvSpPr>
          <p:cNvPr id="4" name="Rectangle 3"/>
          <p:cNvSpPr/>
          <p:nvPr/>
        </p:nvSpPr>
        <p:spPr>
          <a:xfrm>
            <a:off x="3559404" y="349430"/>
            <a:ext cx="5062541"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MOTIVATION</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730009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326176"/>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Cricket</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3" name="Content Placeholder 2"/>
          <p:cNvSpPr>
            <a:spLocks noGrp="1"/>
          </p:cNvSpPr>
          <p:nvPr>
            <p:ph idx="1"/>
          </p:nvPr>
        </p:nvSpPr>
        <p:spPr>
          <a:xfrm>
            <a:off x="747540" y="1652719"/>
            <a:ext cx="10353761" cy="3902954"/>
          </a:xfrm>
        </p:spPr>
        <p:txBody>
          <a:bodyPr>
            <a:noAutofit/>
          </a:bodyPr>
          <a:lstStyle/>
          <a:p>
            <a:r>
              <a:rPr lang="en-US" sz="2800" dirty="0" smtClean="0"/>
              <a:t>We collected the </a:t>
            </a:r>
            <a:r>
              <a:rPr lang="en-US" sz="2800" dirty="0" err="1" smtClean="0"/>
              <a:t>statstics</a:t>
            </a:r>
            <a:r>
              <a:rPr lang="en-US" sz="2800" dirty="0" smtClean="0"/>
              <a:t> of performance of </a:t>
            </a:r>
            <a:r>
              <a:rPr lang="en-US" sz="2800" dirty="0" err="1" smtClean="0"/>
              <a:t>Virat</a:t>
            </a:r>
            <a:r>
              <a:rPr lang="en-US" sz="2800" dirty="0" smtClean="0"/>
              <a:t> </a:t>
            </a:r>
            <a:r>
              <a:rPr lang="en-US" sz="2800" dirty="0" err="1" smtClean="0"/>
              <a:t>Kohli</a:t>
            </a:r>
            <a:r>
              <a:rPr lang="en-US" sz="2800" dirty="0" smtClean="0"/>
              <a:t> in One day International matches.</a:t>
            </a:r>
          </a:p>
          <a:p>
            <a:r>
              <a:rPr lang="en-US" sz="2800" dirty="0" smtClean="0"/>
              <a:t>On basis of </a:t>
            </a:r>
            <a:r>
              <a:rPr lang="en-US" sz="2800" dirty="0"/>
              <a:t> </a:t>
            </a:r>
            <a:r>
              <a:rPr lang="en-US" sz="2800" dirty="0" smtClean="0"/>
              <a:t>number of balls played  ,</a:t>
            </a:r>
            <a:r>
              <a:rPr lang="en-US" sz="2800" dirty="0"/>
              <a:t> number of </a:t>
            </a:r>
            <a:r>
              <a:rPr lang="en-US" sz="2800" dirty="0" smtClean="0"/>
              <a:t> sixes hit,</a:t>
            </a:r>
            <a:r>
              <a:rPr lang="en-US" sz="2800" dirty="0"/>
              <a:t> number of </a:t>
            </a:r>
            <a:r>
              <a:rPr lang="en-US" sz="2800" dirty="0" smtClean="0"/>
              <a:t>fours hit ,number of outs etc. we tried to find the probability of  </a:t>
            </a:r>
            <a:r>
              <a:rPr lang="en-US" sz="2800" dirty="0" err="1" smtClean="0"/>
              <a:t>Virat</a:t>
            </a:r>
            <a:r>
              <a:rPr lang="en-US" sz="2800" dirty="0" smtClean="0"/>
              <a:t> </a:t>
            </a:r>
            <a:r>
              <a:rPr lang="en-US" sz="2800" dirty="0" err="1" smtClean="0"/>
              <a:t>Kohil</a:t>
            </a:r>
            <a:r>
              <a:rPr lang="en-US" sz="2800" dirty="0" smtClean="0"/>
              <a:t> hitting a 4,6,1,2,3 ,hitting it to the fielder ,getting out in a single delivery.</a:t>
            </a:r>
          </a:p>
          <a:p>
            <a:r>
              <a:rPr lang="en-US" sz="2800" dirty="0" smtClean="0"/>
              <a:t>Based on that we have built a Markov Chain.</a:t>
            </a:r>
          </a:p>
        </p:txBody>
      </p:sp>
    </p:spTree>
    <p:extLst>
      <p:ext uri="{BB962C8B-B14F-4D97-AF65-F5344CB8AC3E}">
        <p14:creationId xmlns:p14="http://schemas.microsoft.com/office/powerpoint/2010/main" val="19155386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695" y="1841139"/>
            <a:ext cx="8224220" cy="3894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txBox="1">
            <a:spLocks/>
          </p:cNvSpPr>
          <p:nvPr/>
        </p:nvSpPr>
        <p:spPr>
          <a:xfrm>
            <a:off x="825917" y="495993"/>
            <a:ext cx="10353761" cy="7204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lt1"/>
                </a:solidFill>
                <a:effectLst>
                  <a:outerShdw blurRad="50800" dist="63500" dir="2700000" algn="tl" rotWithShape="0">
                    <a:srgbClr val="000000">
                      <a:alpha val="48000"/>
                    </a:srgb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Cricket </a:t>
            </a:r>
            <a:r>
              <a:rPr lang="en-US" cap="none" dirty="0" err="1" smtClean="0">
                <a:ln w="6600">
                  <a:solidFill>
                    <a:schemeClr val="accent2"/>
                  </a:solidFill>
                  <a:prstDash val="solid"/>
                </a:ln>
                <a:solidFill>
                  <a:srgbClr val="FFFFFF"/>
                </a:solidFill>
                <a:effectLst>
                  <a:outerShdw dist="38100" dir="2700000" algn="tl" rotWithShape="0">
                    <a:schemeClr val="accent2"/>
                  </a:outerShdw>
                </a:effectLst>
              </a:rPr>
              <a:t>Abstarct</a:t>
            </a:r>
            <a:r>
              <a:rPr lang="en-US" cap="none" dirty="0" smtClean="0">
                <a:ln w="6600">
                  <a:solidFill>
                    <a:schemeClr val="accent2"/>
                  </a:solidFill>
                  <a:prstDash val="solid"/>
                </a:ln>
                <a:solidFill>
                  <a:srgbClr val="FFFFFF"/>
                </a:solidFill>
                <a:effectLst>
                  <a:outerShdw dist="38100" dir="2700000" algn="tl" rotWithShape="0">
                    <a:schemeClr val="accent2"/>
                  </a:outerShdw>
                </a:effectLst>
              </a:rPr>
              <a:t> </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4881465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6729" y="1415467"/>
            <a:ext cx="10353761" cy="5250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txBox="1">
            <a:spLocks/>
          </p:cNvSpPr>
          <p:nvPr/>
        </p:nvSpPr>
        <p:spPr>
          <a:xfrm>
            <a:off x="786729" y="503109"/>
            <a:ext cx="10353761" cy="7204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lt1"/>
                </a:solidFill>
                <a:effectLst>
                  <a:outerShdw blurRad="50800" dist="63500" dir="2700000" algn="tl" rotWithShape="0">
                    <a:srgbClr val="000000">
                      <a:alpha val="48000"/>
                    </a:srgb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Cricket Model</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593581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PCTL PROPERTY</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TextBox 1"/>
          <p:cNvSpPr txBox="1"/>
          <p:nvPr/>
        </p:nvSpPr>
        <p:spPr>
          <a:xfrm>
            <a:off x="1690254" y="1496289"/>
            <a:ext cx="8977745" cy="3477875"/>
          </a:xfrm>
          <a:prstGeom prst="rect">
            <a:avLst/>
          </a:prstGeom>
          <a:noFill/>
        </p:spPr>
        <p:txBody>
          <a:bodyPr wrap="square" rtlCol="0">
            <a:spAutoFit/>
          </a:bodyPr>
          <a:lstStyle/>
          <a:p>
            <a:r>
              <a:rPr lang="en-US" sz="4400" dirty="0" smtClean="0"/>
              <a:t>What is the probability of </a:t>
            </a:r>
            <a:r>
              <a:rPr lang="en-US" sz="4400" dirty="0"/>
              <a:t> </a:t>
            </a:r>
            <a:r>
              <a:rPr lang="en-US" sz="4400" dirty="0" err="1" smtClean="0"/>
              <a:t>Virat</a:t>
            </a:r>
            <a:r>
              <a:rPr lang="en-US" sz="4400" dirty="0" smtClean="0"/>
              <a:t> </a:t>
            </a:r>
            <a:r>
              <a:rPr lang="en-US" sz="4400" dirty="0" err="1" smtClean="0"/>
              <a:t>Kohli</a:t>
            </a:r>
            <a:r>
              <a:rPr lang="en-US" sz="4400" dirty="0" smtClean="0"/>
              <a:t> scoring </a:t>
            </a:r>
            <a:r>
              <a:rPr lang="en-US" sz="4400" dirty="0" err="1" smtClean="0"/>
              <a:t>atleast</a:t>
            </a:r>
            <a:r>
              <a:rPr lang="en-US" sz="4400" dirty="0" smtClean="0"/>
              <a:t> 1.55 run  per ball on an average ?</a:t>
            </a:r>
          </a:p>
          <a:p>
            <a:endParaRPr lang="en-US" sz="4400" dirty="0"/>
          </a:p>
          <a:p>
            <a:r>
              <a:rPr lang="en-US" sz="4400" dirty="0" smtClean="0">
                <a:solidFill>
                  <a:srgbClr val="FFFF00"/>
                </a:solidFill>
              </a:rPr>
              <a:t>R</a:t>
            </a:r>
            <a:r>
              <a:rPr lang="en-US" sz="4400" baseline="-25000" dirty="0">
                <a:solidFill>
                  <a:srgbClr val="FFFF00"/>
                </a:solidFill>
              </a:rPr>
              <a:t> </a:t>
            </a:r>
            <a:r>
              <a:rPr lang="en-US" sz="3200" baseline="-25000" dirty="0">
                <a:solidFill>
                  <a:srgbClr val="FFFF00"/>
                </a:solidFill>
              </a:rPr>
              <a:t>≥</a:t>
            </a:r>
            <a:r>
              <a:rPr lang="en-US" sz="3200" baseline="-25000" dirty="0" smtClean="0">
                <a:solidFill>
                  <a:srgbClr val="FFFF00"/>
                </a:solidFill>
              </a:rPr>
              <a:t>1.55</a:t>
            </a:r>
            <a:r>
              <a:rPr lang="en-US" sz="4400" dirty="0" smtClean="0">
                <a:solidFill>
                  <a:srgbClr val="FFFF00"/>
                </a:solidFill>
              </a:rPr>
              <a:t>  [ </a:t>
            </a:r>
            <a:r>
              <a:rPr lang="en-US" sz="4400" dirty="0">
                <a:solidFill>
                  <a:srgbClr val="FFFF00"/>
                </a:solidFill>
              </a:rPr>
              <a:t>F (q=16</a:t>
            </a:r>
            <a:r>
              <a:rPr lang="en-US" sz="4400" dirty="0" smtClean="0">
                <a:solidFill>
                  <a:srgbClr val="FFFF00"/>
                </a:solidFill>
              </a:rPr>
              <a:t>)]</a:t>
            </a:r>
            <a:endParaRPr lang="en-US" sz="4400" dirty="0">
              <a:solidFill>
                <a:srgbClr val="FFFF00"/>
              </a:solidFill>
            </a:endParaRPr>
          </a:p>
        </p:txBody>
      </p:sp>
      <p:sp>
        <p:nvSpPr>
          <p:cNvPr id="3" name="TextBox 2"/>
          <p:cNvSpPr txBox="1"/>
          <p:nvPr/>
        </p:nvSpPr>
        <p:spPr>
          <a:xfrm>
            <a:off x="2105891" y="4253345"/>
            <a:ext cx="720436" cy="369332"/>
          </a:xfrm>
          <a:prstGeom prst="rect">
            <a:avLst/>
          </a:prstGeom>
          <a:noFill/>
        </p:spPr>
        <p:txBody>
          <a:bodyPr wrap="square" rtlCol="0">
            <a:spAutoFit/>
          </a:bodyPr>
          <a:lstStyle/>
          <a:p>
            <a:r>
              <a:rPr lang="en-US" dirty="0">
                <a:solidFill>
                  <a:srgbClr val="FFFF00"/>
                </a:solidFill>
              </a:rPr>
              <a:t>runs</a:t>
            </a:r>
            <a:endParaRPr lang="en-US" dirty="0"/>
          </a:p>
        </p:txBody>
      </p:sp>
    </p:spTree>
    <p:extLst>
      <p:ext uri="{BB962C8B-B14F-4D97-AF65-F5344CB8AC3E}">
        <p14:creationId xmlns:p14="http://schemas.microsoft.com/office/powerpoint/2010/main" val="378721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0639" y="1410788"/>
            <a:ext cx="10693817" cy="4660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3"/>
          <p:cNvSpPr>
            <a:spLocks noGrp="1"/>
          </p:cNvSpPr>
          <p:nvPr>
            <p:ph type="title"/>
          </p:nvPr>
        </p:nvSpPr>
        <p:spPr>
          <a:xfrm>
            <a:off x="830668" y="450813"/>
            <a:ext cx="10353761" cy="53553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CRICKET Result</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2628021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443742"/>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Water Filter</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Subtitle 2"/>
          <p:cNvSpPr txBox="1">
            <a:spLocks/>
          </p:cNvSpPr>
          <p:nvPr/>
        </p:nvSpPr>
        <p:spPr>
          <a:xfrm>
            <a:off x="1155163" y="443742"/>
            <a:ext cx="9071640" cy="638099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ctr"/>
            <a:endParaRPr lang="en-IN" b="1" dirty="0" smtClean="0"/>
          </a:p>
          <a:p>
            <a:r>
              <a:rPr lang="en-IN" b="1" dirty="0" smtClean="0">
                <a:solidFill>
                  <a:schemeClr val="accent6">
                    <a:lumMod val="60000"/>
                    <a:lumOff val="40000"/>
                  </a:schemeClr>
                </a:solidFill>
              </a:rPr>
              <a:t>Pre-sediment filter </a:t>
            </a:r>
            <a:r>
              <a:rPr lang="en-IN" b="1" dirty="0" smtClean="0"/>
              <a:t>:</a:t>
            </a:r>
            <a:r>
              <a:rPr lang="en-IN" dirty="0" smtClean="0"/>
              <a:t> Removes mud, visual impurities.</a:t>
            </a:r>
          </a:p>
          <a:p>
            <a:r>
              <a:rPr lang="en-IN" b="1" dirty="0" smtClean="0">
                <a:solidFill>
                  <a:schemeClr val="accent6">
                    <a:lumMod val="60000"/>
                    <a:lumOff val="40000"/>
                  </a:schemeClr>
                </a:solidFill>
              </a:rPr>
              <a:t>Sediment filter</a:t>
            </a:r>
            <a:r>
              <a:rPr lang="en-IN" b="1" dirty="0" smtClean="0"/>
              <a:t>:</a:t>
            </a:r>
            <a:r>
              <a:rPr lang="en-IN" dirty="0" smtClean="0"/>
              <a:t> Removes remaining visual impurities, fine dust impurities, fine dust particles and clay.</a:t>
            </a:r>
          </a:p>
          <a:p>
            <a:r>
              <a:rPr lang="en-IN" b="1" dirty="0" smtClean="0">
                <a:solidFill>
                  <a:schemeClr val="accent6">
                    <a:lumMod val="60000"/>
                    <a:lumOff val="40000"/>
                  </a:schemeClr>
                </a:solidFill>
              </a:rPr>
              <a:t>Pre- carbon filter</a:t>
            </a:r>
            <a:r>
              <a:rPr lang="en-IN" b="1" dirty="0" smtClean="0"/>
              <a:t>:</a:t>
            </a:r>
            <a:r>
              <a:rPr lang="en-IN" dirty="0" smtClean="0"/>
              <a:t> Removes chlorine, lead, pesticides, heavy metals, bad taste, odour.</a:t>
            </a:r>
          </a:p>
          <a:p>
            <a:r>
              <a:rPr lang="en-IN" b="1" dirty="0" smtClean="0">
                <a:solidFill>
                  <a:schemeClr val="accent6">
                    <a:lumMod val="60000"/>
                    <a:lumOff val="40000"/>
                  </a:schemeClr>
                </a:solidFill>
              </a:rPr>
              <a:t>Reverse osmosis</a:t>
            </a:r>
            <a:r>
              <a:rPr lang="en-IN" b="1" dirty="0" smtClean="0"/>
              <a:t>:</a:t>
            </a:r>
            <a:r>
              <a:rPr lang="en-IN" dirty="0" smtClean="0"/>
              <a:t> Removes germs, microbes, excessive salts.</a:t>
            </a:r>
          </a:p>
          <a:p>
            <a:r>
              <a:rPr lang="en-IN" b="1" dirty="0" smtClean="0">
                <a:solidFill>
                  <a:schemeClr val="accent6">
                    <a:lumMod val="60000"/>
                    <a:lumOff val="40000"/>
                  </a:schemeClr>
                </a:solidFill>
              </a:rPr>
              <a:t>UV chamber</a:t>
            </a:r>
            <a:r>
              <a:rPr lang="en-IN" b="1" dirty="0" smtClean="0"/>
              <a:t>:</a:t>
            </a:r>
            <a:r>
              <a:rPr lang="en-IN" dirty="0" smtClean="0"/>
              <a:t> KILL THE REMAINING GERMS!</a:t>
            </a:r>
          </a:p>
          <a:p>
            <a:r>
              <a:rPr lang="en-IN" b="1" dirty="0" smtClean="0">
                <a:solidFill>
                  <a:schemeClr val="accent6">
                    <a:lumMod val="60000"/>
                    <a:lumOff val="40000"/>
                  </a:schemeClr>
                </a:solidFill>
              </a:rPr>
              <a:t>Ultra filtration</a:t>
            </a:r>
            <a:r>
              <a:rPr lang="en-IN" b="1" dirty="0" smtClean="0"/>
              <a:t>:</a:t>
            </a:r>
            <a:r>
              <a:rPr lang="en-IN" dirty="0" smtClean="0"/>
              <a:t> Any other leftover germs , </a:t>
            </a:r>
            <a:r>
              <a:rPr lang="en-IN" dirty="0" err="1" smtClean="0"/>
              <a:t>collids</a:t>
            </a:r>
            <a:r>
              <a:rPr lang="en-IN" dirty="0" smtClean="0"/>
              <a:t> is removed.</a:t>
            </a:r>
          </a:p>
          <a:p>
            <a:pPr algn="ctr"/>
            <a:endParaRPr lang="en-IN" dirty="0"/>
          </a:p>
        </p:txBody>
      </p:sp>
    </p:spTree>
    <p:extLst>
      <p:ext uri="{BB962C8B-B14F-4D97-AF65-F5344CB8AC3E}">
        <p14:creationId xmlns:p14="http://schemas.microsoft.com/office/powerpoint/2010/main" val="2801616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545" y="1703683"/>
            <a:ext cx="10226881" cy="4647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itle 1"/>
          <p:cNvSpPr txBox="1">
            <a:spLocks/>
          </p:cNvSpPr>
          <p:nvPr/>
        </p:nvSpPr>
        <p:spPr>
          <a:xfrm>
            <a:off x="773666" y="503109"/>
            <a:ext cx="10353761" cy="72043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lt1"/>
                </a:solidFill>
                <a:effectLst>
                  <a:outerShdw blurRad="50800" dist="63500" dir="2700000" algn="tl" rotWithShape="0">
                    <a:srgbClr val="000000">
                      <a:alpha val="48000"/>
                    </a:srgbClr>
                  </a:outerShdw>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Water Filter Model</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77151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540" y="443742"/>
            <a:ext cx="10353761" cy="720436"/>
          </a:xfrm>
        </p:spPr>
        <p:style>
          <a:lnRef idx="2">
            <a:schemeClr val="accent5">
              <a:shade val="50000"/>
            </a:schemeClr>
          </a:lnRef>
          <a:fillRef idx="1">
            <a:schemeClr val="accent5"/>
          </a:fillRef>
          <a:effectRef idx="0">
            <a:schemeClr val="accent5"/>
          </a:effectRef>
          <a:fontRef idx="minor">
            <a:schemeClr val="lt1"/>
          </a:fontRef>
        </p:style>
        <p:txBody>
          <a:bodyPr/>
          <a:lstStyle/>
          <a:p>
            <a:r>
              <a:rPr lang="en-US" cap="none" dirty="0" smtClean="0">
                <a:ln w="6600">
                  <a:solidFill>
                    <a:schemeClr val="accent2"/>
                  </a:solidFill>
                  <a:prstDash val="solid"/>
                </a:ln>
                <a:solidFill>
                  <a:srgbClr val="FFFFFF"/>
                </a:solidFill>
                <a:effectLst>
                  <a:outerShdw dist="38100" dir="2700000" algn="tl" rotWithShape="0">
                    <a:schemeClr val="accent2"/>
                  </a:outerShdw>
                </a:effectLst>
              </a:rPr>
              <a:t>Water Filter</a:t>
            </a:r>
            <a:endParaRPr lang="en-US" cap="none"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Text Placeholder 2"/>
          <p:cNvSpPr txBox="1">
            <a:spLocks/>
          </p:cNvSpPr>
          <p:nvPr/>
        </p:nvSpPr>
        <p:spPr>
          <a:xfrm>
            <a:off x="747540" y="2930264"/>
            <a:ext cx="7608294" cy="361809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buSzPct val="45000"/>
              <a:buFont typeface="StarSymbol"/>
              <a:buChar char="●"/>
            </a:pPr>
            <a:r>
              <a:rPr lang="en-IN" dirty="0" smtClean="0"/>
              <a:t>As described in the paper, we wrote our own model simulator and input the parametric MC to note down the observations.</a:t>
            </a:r>
          </a:p>
          <a:p>
            <a:pPr>
              <a:buSzPct val="45000"/>
              <a:buFont typeface="StarSymbol"/>
              <a:buChar char="●"/>
            </a:pPr>
            <a:r>
              <a:rPr lang="en-IN" dirty="0" smtClean="0"/>
              <a:t>The observations were used along with the PCTL query that captures what my requirements into the FACT TOOL CHAIN.</a:t>
            </a:r>
          </a:p>
          <a:p>
            <a:pPr>
              <a:buSzPct val="45000"/>
              <a:buFont typeface="StarSymbol"/>
              <a:buChar char="●"/>
            </a:pPr>
            <a:r>
              <a:rPr lang="en-IN" dirty="0" smtClean="0"/>
              <a:t>The FACT TOOL CHAIN generates the probability range for corresponding confidence intervals.</a:t>
            </a:r>
            <a:endParaRPr lang="en-IN" dirty="0"/>
          </a:p>
        </p:txBody>
      </p:sp>
      <p:sp>
        <p:nvSpPr>
          <p:cNvPr id="3" name="TextBox 2"/>
          <p:cNvSpPr txBox="1"/>
          <p:nvPr/>
        </p:nvSpPr>
        <p:spPr>
          <a:xfrm>
            <a:off x="955964" y="1814946"/>
            <a:ext cx="6483927" cy="523220"/>
          </a:xfrm>
          <a:prstGeom prst="rect">
            <a:avLst/>
          </a:prstGeom>
          <a:noFill/>
        </p:spPr>
        <p:txBody>
          <a:bodyPr wrap="square" rtlCol="0">
            <a:spAutoFit/>
          </a:bodyPr>
          <a:lstStyle/>
          <a:p>
            <a:r>
              <a:rPr lang="en-US" sz="2800" dirty="0" smtClean="0"/>
              <a:t>How did we proceed?</a:t>
            </a:r>
            <a:endParaRPr lang="en-US" sz="2800" dirty="0"/>
          </a:p>
        </p:txBody>
      </p:sp>
    </p:spTree>
    <p:extLst>
      <p:ext uri="{BB962C8B-B14F-4D97-AF65-F5344CB8AC3E}">
        <p14:creationId xmlns:p14="http://schemas.microsoft.com/office/powerpoint/2010/main" val="24585157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809868" y="249382"/>
            <a:ext cx="3990241" cy="63139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PCTL PROPERTY</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TextBox 1"/>
          <p:cNvSpPr txBox="1"/>
          <p:nvPr/>
        </p:nvSpPr>
        <p:spPr>
          <a:xfrm>
            <a:off x="1690254" y="1496289"/>
            <a:ext cx="8977745" cy="3477875"/>
          </a:xfrm>
          <a:prstGeom prst="rect">
            <a:avLst/>
          </a:prstGeom>
          <a:noFill/>
        </p:spPr>
        <p:txBody>
          <a:bodyPr wrap="square" rtlCol="0">
            <a:spAutoFit/>
          </a:bodyPr>
          <a:lstStyle/>
          <a:p>
            <a:r>
              <a:rPr lang="en-US" sz="4400" dirty="0" smtClean="0"/>
              <a:t>What is the probability of </a:t>
            </a:r>
            <a:r>
              <a:rPr lang="en-US" sz="4400" dirty="0"/>
              <a:t> </a:t>
            </a:r>
            <a:r>
              <a:rPr lang="en-US" sz="4400" dirty="0" smtClean="0"/>
              <a:t>getting pure water </a:t>
            </a:r>
            <a:r>
              <a:rPr lang="en-US" sz="4400" dirty="0" err="1" smtClean="0"/>
              <a:t>atleast</a:t>
            </a:r>
            <a:r>
              <a:rPr lang="en-US" sz="4400" dirty="0" smtClean="0"/>
              <a:t> 96% of the time?</a:t>
            </a:r>
          </a:p>
          <a:p>
            <a:endParaRPr lang="en-US" sz="4400" dirty="0"/>
          </a:p>
          <a:p>
            <a:r>
              <a:rPr lang="en-US" sz="4400" dirty="0">
                <a:solidFill>
                  <a:srgbClr val="FFFF00"/>
                </a:solidFill>
              </a:rPr>
              <a:t>P</a:t>
            </a:r>
            <a:r>
              <a:rPr lang="en-US" sz="4400" baseline="-25000" dirty="0" smtClean="0">
                <a:solidFill>
                  <a:srgbClr val="FFFF00"/>
                </a:solidFill>
              </a:rPr>
              <a:t> </a:t>
            </a:r>
            <a:r>
              <a:rPr lang="en-US" sz="3200" baseline="-25000" dirty="0" smtClean="0">
                <a:solidFill>
                  <a:srgbClr val="FFFF00"/>
                </a:solidFill>
              </a:rPr>
              <a:t>≥0.96</a:t>
            </a:r>
            <a:r>
              <a:rPr lang="en-US" sz="4400" dirty="0" smtClean="0">
                <a:solidFill>
                  <a:srgbClr val="FFFF00"/>
                </a:solidFill>
              </a:rPr>
              <a:t>  [ </a:t>
            </a:r>
            <a:r>
              <a:rPr lang="en-US" sz="4400" dirty="0">
                <a:solidFill>
                  <a:srgbClr val="FFFF00"/>
                </a:solidFill>
              </a:rPr>
              <a:t>F (</a:t>
            </a:r>
            <a:r>
              <a:rPr lang="en-US" sz="4400" dirty="0" smtClean="0">
                <a:solidFill>
                  <a:srgbClr val="FFFF00"/>
                </a:solidFill>
              </a:rPr>
              <a:t>q=7)]</a:t>
            </a:r>
            <a:endParaRPr lang="en-US" sz="4400" dirty="0">
              <a:solidFill>
                <a:srgbClr val="FFFF00"/>
              </a:solidFill>
            </a:endParaRPr>
          </a:p>
        </p:txBody>
      </p:sp>
      <p:sp>
        <p:nvSpPr>
          <p:cNvPr id="3" name="TextBox 2"/>
          <p:cNvSpPr txBox="1"/>
          <p:nvPr/>
        </p:nvSpPr>
        <p:spPr>
          <a:xfrm>
            <a:off x="2105891" y="4253345"/>
            <a:ext cx="720436" cy="369332"/>
          </a:xfrm>
          <a:prstGeom prst="rect">
            <a:avLst/>
          </a:prstGeom>
          <a:noFill/>
        </p:spPr>
        <p:txBody>
          <a:bodyPr wrap="square" rtlCol="0">
            <a:spAutoFit/>
          </a:bodyPr>
          <a:lstStyle/>
          <a:p>
            <a:r>
              <a:rPr lang="en-US" dirty="0">
                <a:solidFill>
                  <a:srgbClr val="FFFF00"/>
                </a:solidFill>
              </a:rPr>
              <a:t>runs</a:t>
            </a:r>
            <a:endParaRPr lang="en-US" dirty="0"/>
          </a:p>
        </p:txBody>
      </p:sp>
    </p:spTree>
    <p:extLst>
      <p:ext uri="{BB962C8B-B14F-4D97-AF65-F5344CB8AC3E}">
        <p14:creationId xmlns:p14="http://schemas.microsoft.com/office/powerpoint/2010/main" val="872975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0639" y="1410788"/>
            <a:ext cx="11059850" cy="4820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3"/>
          <p:cNvSpPr>
            <a:spLocks noGrp="1"/>
          </p:cNvSpPr>
          <p:nvPr>
            <p:ph type="title"/>
          </p:nvPr>
        </p:nvSpPr>
        <p:spPr>
          <a:xfrm>
            <a:off x="830668" y="450813"/>
            <a:ext cx="10353761" cy="535531"/>
          </a:xfrm>
          <a:prstGeom prst="rect">
            <a:avLst/>
          </a:prstGeom>
          <a:noFill/>
        </p:spPr>
        <p:txBody>
          <a:bodyPr wrap="square" lIns="91440" tIns="45720" rIns="91440" bIns="45720">
            <a:spAutoFit/>
          </a:bodyPr>
          <a:lstStyle/>
          <a:p>
            <a:pPr marL="0" indent="0" algn="ctr">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Water filter Result</a:t>
            </a:r>
            <a:endParaRPr lang="en-US" sz="3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43708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6844" y="1260762"/>
            <a:ext cx="10290756" cy="484909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p:cNvSpPr/>
          <p:nvPr/>
        </p:nvSpPr>
        <p:spPr>
          <a:xfrm>
            <a:off x="3010533" y="224135"/>
            <a:ext cx="5149793" cy="923330"/>
          </a:xfrm>
          <a:prstGeom prst="rect">
            <a:avLst/>
          </a:prstGeom>
          <a:noFill/>
        </p:spPr>
        <p:txBody>
          <a:bodyPr wrap="squar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CASE STUDY-I</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0760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854" y="1648690"/>
            <a:ext cx="10394721" cy="4059383"/>
          </a:xfrm>
        </p:spPr>
        <p:txBody>
          <a:bodyPr>
            <a:noAutofit/>
          </a:bodyPr>
          <a:lstStyle/>
          <a:p>
            <a:r>
              <a:rPr lang="en-US" sz="2400" dirty="0"/>
              <a:t>For any fixed number of observations , the width of </a:t>
            </a:r>
            <a:r>
              <a:rPr lang="en-US" sz="2400" dirty="0" smtClean="0"/>
              <a:t>the confidence </a:t>
            </a:r>
            <a:r>
              <a:rPr lang="en-US" sz="2400" dirty="0"/>
              <a:t>interval increases </a:t>
            </a:r>
            <a:r>
              <a:rPr lang="en-US" sz="2400" dirty="0" err="1">
                <a:solidFill>
                  <a:srgbClr val="FF0000"/>
                </a:solidFill>
              </a:rPr>
              <a:t>supralinearly</a:t>
            </a:r>
            <a:r>
              <a:rPr lang="en-US" sz="2400" dirty="0"/>
              <a:t> with the </a:t>
            </a:r>
            <a:r>
              <a:rPr lang="en-US" sz="2400" dirty="0" smtClean="0"/>
              <a:t>confidence level (1-</a:t>
            </a:r>
            <a:r>
              <a:rPr lang="el-GR" sz="2400" dirty="0" smtClean="0">
                <a:latin typeface="Times New Roman" panose="02020603050405020304" pitchFamily="18" charset="0"/>
                <a:cs typeface="Times New Roman" panose="02020603050405020304" pitchFamily="18" charset="0"/>
              </a:rPr>
              <a:t>α</a:t>
            </a:r>
            <a:r>
              <a:rPr lang="en-US" sz="2400" dirty="0" smtClean="0"/>
              <a:t>)</a:t>
            </a:r>
          </a:p>
          <a:p>
            <a:r>
              <a:rPr lang="en-US" sz="2400" dirty="0"/>
              <a:t>The width of the interval </a:t>
            </a:r>
            <a:r>
              <a:rPr lang="en-US" sz="2400" dirty="0" smtClean="0"/>
              <a:t>[</a:t>
            </a:r>
            <a:r>
              <a:rPr lang="en-US" sz="2400" dirty="0" err="1" smtClean="0"/>
              <a:t>bestA,bestB</a:t>
            </a:r>
            <a:r>
              <a:rPr lang="en-US" sz="2400" dirty="0" smtClean="0"/>
              <a:t>]computed by the Algorithm 1 </a:t>
            </a:r>
            <a:r>
              <a:rPr lang="en-US" sz="2400" dirty="0"/>
              <a:t>is </a:t>
            </a:r>
            <a:r>
              <a:rPr lang="en-US" sz="2400" dirty="0">
                <a:solidFill>
                  <a:srgbClr val="92D050"/>
                </a:solidFill>
              </a:rPr>
              <a:t>much smaller</a:t>
            </a:r>
            <a:r>
              <a:rPr lang="en-US" sz="2400" dirty="0"/>
              <a:t> in experiments </a:t>
            </a:r>
            <a:r>
              <a:rPr lang="en-US" sz="2400" dirty="0" smtClean="0"/>
              <a:t>with larger </a:t>
            </a:r>
            <a:r>
              <a:rPr lang="en-US" sz="2400" dirty="0"/>
              <a:t>observation </a:t>
            </a:r>
            <a:r>
              <a:rPr lang="en-US" sz="2400" dirty="0" smtClean="0"/>
              <a:t>sets.</a:t>
            </a:r>
          </a:p>
          <a:p>
            <a:r>
              <a:rPr lang="en-US" sz="2400" dirty="0"/>
              <a:t>Clearly, the number of observations required to </a:t>
            </a:r>
            <a:r>
              <a:rPr lang="en-US" sz="2400" dirty="0" smtClean="0"/>
              <a:t>establish if </a:t>
            </a:r>
            <a:r>
              <a:rPr lang="en-US" sz="2400" dirty="0"/>
              <a:t>the system complies with its </a:t>
            </a:r>
            <a:r>
              <a:rPr lang="en-US" sz="2400" dirty="0" err="1"/>
              <a:t>QoS</a:t>
            </a:r>
            <a:r>
              <a:rPr lang="en-US" sz="2400" dirty="0"/>
              <a:t> requirements </a:t>
            </a:r>
            <a:r>
              <a:rPr lang="en-US" sz="2400" dirty="0" smtClean="0"/>
              <a:t>with a fixed </a:t>
            </a:r>
            <a:r>
              <a:rPr lang="en-US" sz="2400" dirty="0"/>
              <a:t>level of confidence is influenced by </a:t>
            </a:r>
            <a:r>
              <a:rPr lang="en-US" sz="2400" dirty="0">
                <a:solidFill>
                  <a:schemeClr val="accent6"/>
                </a:solidFill>
              </a:rPr>
              <a:t>how close </a:t>
            </a:r>
            <a:r>
              <a:rPr lang="en-US" sz="2400" dirty="0" smtClean="0">
                <a:solidFill>
                  <a:schemeClr val="accent6"/>
                </a:solidFill>
              </a:rPr>
              <a:t>the requirement </a:t>
            </a:r>
            <a:r>
              <a:rPr lang="en-US" sz="2400" dirty="0">
                <a:solidFill>
                  <a:schemeClr val="accent6"/>
                </a:solidFill>
              </a:rPr>
              <a:t>bounds </a:t>
            </a:r>
            <a:r>
              <a:rPr lang="en-US" sz="2400" dirty="0"/>
              <a:t>are to the actual (unknown) </a:t>
            </a:r>
            <a:r>
              <a:rPr lang="en-US" sz="2400" dirty="0" smtClean="0"/>
              <a:t>value of </a:t>
            </a:r>
            <a:r>
              <a:rPr lang="en-US" sz="2400" dirty="0"/>
              <a:t>the associated </a:t>
            </a:r>
            <a:r>
              <a:rPr lang="en-US" sz="2400" dirty="0" err="1"/>
              <a:t>QoS</a:t>
            </a:r>
            <a:r>
              <a:rPr lang="en-US" sz="2400" dirty="0"/>
              <a:t> </a:t>
            </a:r>
            <a:r>
              <a:rPr lang="en-US" sz="2400" dirty="0" smtClean="0"/>
              <a:t>property</a:t>
            </a:r>
          </a:p>
        </p:txBody>
      </p:sp>
      <p:sp>
        <p:nvSpPr>
          <p:cNvPr id="4" name="Content Placeholder 3"/>
          <p:cNvSpPr txBox="1">
            <a:spLocks/>
          </p:cNvSpPr>
          <p:nvPr/>
        </p:nvSpPr>
        <p:spPr>
          <a:xfrm>
            <a:off x="3560486" y="498763"/>
            <a:ext cx="3990241" cy="63139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Font typeface="Arial" panose="020B0604020202020204" pitchFamily="34" charset="0"/>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endPar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06806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940" y="1943664"/>
            <a:ext cx="10353762" cy="3695136"/>
          </a:xfrm>
        </p:spPr>
        <p:txBody>
          <a:bodyPr>
            <a:noAutofit/>
          </a:bodyPr>
          <a:lstStyle/>
          <a:p>
            <a:r>
              <a:rPr lang="en-US" sz="2800" dirty="0"/>
              <a:t>Hill climbing optimization can </a:t>
            </a:r>
            <a:r>
              <a:rPr lang="en-US" sz="2800" dirty="0">
                <a:solidFill>
                  <a:schemeClr val="accent1"/>
                </a:solidFill>
              </a:rPr>
              <a:t>improve </a:t>
            </a:r>
            <a:r>
              <a:rPr lang="en-US" sz="2800" dirty="0"/>
              <a:t>the precision of confidence intervals significantly, enabling a more accurate analysis of </a:t>
            </a:r>
            <a:r>
              <a:rPr lang="en-US" sz="2800" dirty="0" err="1"/>
              <a:t>QoS</a:t>
            </a:r>
            <a:r>
              <a:rPr lang="en-US" sz="2800" dirty="0"/>
              <a:t> properties.</a:t>
            </a:r>
          </a:p>
          <a:p>
            <a:r>
              <a:rPr lang="en-US" sz="2800" dirty="0"/>
              <a:t>The time taken to establish confidence intervals using the FACT toolset is dominated by the </a:t>
            </a:r>
            <a:r>
              <a:rPr lang="en-US" sz="2800" i="1" dirty="0">
                <a:solidFill>
                  <a:schemeClr val="tx2">
                    <a:lumMod val="50000"/>
                  </a:schemeClr>
                </a:solidFill>
              </a:rPr>
              <a:t>confidence interval inference </a:t>
            </a:r>
            <a:r>
              <a:rPr lang="en-US" sz="2800" dirty="0">
                <a:solidFill>
                  <a:schemeClr val="tx2">
                    <a:lumMod val="50000"/>
                  </a:schemeClr>
                </a:solidFill>
              </a:rPr>
              <a:t>stage</a:t>
            </a:r>
            <a:r>
              <a:rPr lang="en-US" sz="2800" dirty="0"/>
              <a:t>. The average time required for one execution of optimization step ranged between </a:t>
            </a:r>
            <a:r>
              <a:rPr lang="en-US" sz="2800" dirty="0">
                <a:solidFill>
                  <a:srgbClr val="FF0000"/>
                </a:solidFill>
              </a:rPr>
              <a:t>2.33 s and 3.04 </a:t>
            </a:r>
            <a:r>
              <a:rPr lang="en-US" sz="2800" dirty="0" smtClean="0">
                <a:solidFill>
                  <a:srgbClr val="FF0000"/>
                </a:solidFill>
              </a:rPr>
              <a:t>s.</a:t>
            </a:r>
            <a:endParaRPr lang="en-US" sz="2800" dirty="0"/>
          </a:p>
        </p:txBody>
      </p:sp>
      <p:sp>
        <p:nvSpPr>
          <p:cNvPr id="4" name="Content Placeholder 3"/>
          <p:cNvSpPr txBox="1">
            <a:spLocks/>
          </p:cNvSpPr>
          <p:nvPr/>
        </p:nvSpPr>
        <p:spPr>
          <a:xfrm>
            <a:off x="3602051" y="775854"/>
            <a:ext cx="3990241" cy="63139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Font typeface="Arial" panose="020B0604020202020204" pitchFamily="34" charset="0"/>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CONCLUSION</a:t>
            </a:r>
            <a:endPar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833491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2109" y="2470137"/>
            <a:ext cx="10311594" cy="3140954"/>
          </a:xfrm>
        </p:spPr>
        <p:txBody>
          <a:bodyPr>
            <a:noAutofit/>
          </a:bodyPr>
          <a:lstStyle/>
          <a:p>
            <a:r>
              <a:rPr lang="en-US" sz="3200" dirty="0" smtClean="0"/>
              <a:t>The number of parameters is very less in the test cases we have discussed. To further  extend this project we can totally remove the probabilities associated with the edges and replace all of it with parameters. </a:t>
            </a:r>
            <a:endParaRPr lang="en-US" sz="3200" dirty="0"/>
          </a:p>
        </p:txBody>
      </p:sp>
      <p:sp>
        <p:nvSpPr>
          <p:cNvPr id="4" name="Content Placeholder 3"/>
          <p:cNvSpPr txBox="1">
            <a:spLocks/>
          </p:cNvSpPr>
          <p:nvPr/>
        </p:nvSpPr>
        <p:spPr>
          <a:xfrm>
            <a:off x="3602051" y="775854"/>
            <a:ext cx="3990241" cy="63139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Font typeface="Arial" panose="020B0604020202020204" pitchFamily="34" charset="0"/>
              <a:buNone/>
            </a:pPr>
            <a:r>
              <a:rPr 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FUTURE WORK</a:t>
            </a:r>
            <a:endPar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6914197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38794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71331" cy="6858001"/>
          </a:xfrm>
        </p:spPr>
      </p:pic>
    </p:spTree>
    <p:extLst>
      <p:ext uri="{BB962C8B-B14F-4D97-AF65-F5344CB8AC3E}">
        <p14:creationId xmlns:p14="http://schemas.microsoft.com/office/powerpoint/2010/main" val="42047211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7649" y="1763555"/>
            <a:ext cx="10353762" cy="3695136"/>
          </a:xfrm>
        </p:spPr>
        <p:txBody>
          <a:bodyPr/>
          <a:lstStyle/>
          <a:p>
            <a:r>
              <a:rPr lang="en-US" dirty="0"/>
              <a:t>To serve </a:t>
            </a:r>
            <a:r>
              <a:rPr lang="en-US" dirty="0" smtClean="0"/>
              <a:t>client requests</a:t>
            </a:r>
            <a:r>
              <a:rPr lang="en-US" dirty="0"/>
              <a:t>, the web application accesses structured data stored in </a:t>
            </a:r>
            <a:r>
              <a:rPr lang="en-US" dirty="0" smtClean="0"/>
              <a:t>a</a:t>
            </a:r>
          </a:p>
          <a:p>
            <a:pPr marL="0" indent="0">
              <a:buNone/>
            </a:pPr>
            <a:r>
              <a:rPr lang="en-US" dirty="0" smtClean="0"/>
              <a:t>database, and static content located on </a:t>
            </a:r>
            <a:r>
              <a:rPr lang="en-US" dirty="0"/>
              <a:t>a file server. Both types of content are cached by </a:t>
            </a:r>
            <a:r>
              <a:rPr lang="en-US" dirty="0" smtClean="0"/>
              <a:t>ad-hoc cache </a:t>
            </a:r>
            <a:r>
              <a:rPr lang="en-US" dirty="0"/>
              <a:t>servers</a:t>
            </a:r>
            <a:r>
              <a:rPr lang="en-US" dirty="0" smtClean="0"/>
              <a:t>.</a:t>
            </a:r>
          </a:p>
          <a:p>
            <a:r>
              <a:rPr lang="en-US" dirty="0" smtClean="0"/>
              <a:t>n1/n2 labels in state</a:t>
            </a:r>
          </a:p>
          <a:p>
            <a:pPr lvl="1"/>
            <a:r>
              <a:rPr lang="en-US" dirty="0"/>
              <a:t>n1 corresponds to </a:t>
            </a:r>
            <a:r>
              <a:rPr lang="en-US" i="1" dirty="0"/>
              <a:t>average cost </a:t>
            </a:r>
            <a:r>
              <a:rPr lang="en-US" dirty="0"/>
              <a:t>of the operation in tenths of a </a:t>
            </a:r>
            <a:r>
              <a:rPr lang="en-US" dirty="0" smtClean="0"/>
              <a:t>cent.</a:t>
            </a:r>
            <a:endParaRPr lang="en-US" dirty="0"/>
          </a:p>
          <a:p>
            <a:pPr lvl="1"/>
            <a:r>
              <a:rPr lang="en-US" dirty="0"/>
              <a:t>n</a:t>
            </a:r>
            <a:r>
              <a:rPr lang="en-US" dirty="0" smtClean="0"/>
              <a:t>2 </a:t>
            </a:r>
            <a:r>
              <a:rPr lang="en-US" dirty="0"/>
              <a:t>corresponds to </a:t>
            </a:r>
            <a:r>
              <a:rPr lang="en-US" i="1" dirty="0" smtClean="0"/>
              <a:t>average </a:t>
            </a:r>
            <a:r>
              <a:rPr lang="en-US" i="1" dirty="0"/>
              <a:t>duration </a:t>
            </a:r>
            <a:r>
              <a:rPr lang="en-US" dirty="0"/>
              <a:t>in </a:t>
            </a:r>
            <a:r>
              <a:rPr lang="en-US" dirty="0" smtClean="0"/>
              <a:t>milliseconds.</a:t>
            </a:r>
          </a:p>
        </p:txBody>
      </p:sp>
      <p:sp>
        <p:nvSpPr>
          <p:cNvPr id="5" name="Rectangle 4"/>
          <p:cNvSpPr/>
          <p:nvPr/>
        </p:nvSpPr>
        <p:spPr>
          <a:xfrm>
            <a:off x="2348327" y="450877"/>
            <a:ext cx="7207615" cy="923330"/>
          </a:xfrm>
          <a:prstGeom prst="rect">
            <a:avLst/>
          </a:prstGeom>
          <a:noFill/>
        </p:spPr>
        <p:txBody>
          <a:bodyPr wrap="none" lIns="91440" tIns="45720" rIns="91440" bIns="45720">
            <a:spAutoFit/>
          </a:bodyPr>
          <a:lstStyle/>
          <a:p>
            <a:pPr algn="ctr"/>
            <a:r>
              <a:rPr lang="en-US" sz="54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MODEL IN DETAILS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524664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274" y="1716838"/>
            <a:ext cx="8954803" cy="4420725"/>
          </a:xfrm>
          <a:prstGeom prst="rect">
            <a:avLst/>
          </a:prstGeom>
          <a:ln w="88900" cap="sq" cmpd="thickThin">
            <a:solidFill>
              <a:srgbClr val="000000"/>
            </a:solidFill>
            <a:prstDash val="solid"/>
            <a:miter lim="800000"/>
          </a:ln>
          <a:effectLst>
            <a:innerShdw blurRad="76200">
              <a:srgbClr val="000000"/>
            </a:innerShdw>
          </a:effectLst>
        </p:spPr>
      </p:pic>
      <p:sp>
        <p:nvSpPr>
          <p:cNvPr id="4" name="Rectangle 3"/>
          <p:cNvSpPr/>
          <p:nvPr/>
        </p:nvSpPr>
        <p:spPr>
          <a:xfrm>
            <a:off x="1750353" y="378999"/>
            <a:ext cx="868064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FLOW OF THE ANALYSIS</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08676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911927"/>
            <a:ext cx="10353762" cy="3879273"/>
          </a:xfrm>
        </p:spPr>
        <p:txBody>
          <a:bodyPr/>
          <a:lstStyle/>
          <a:p>
            <a:r>
              <a:rPr lang="en-US" sz="2800" b="1" dirty="0" smtClean="0">
                <a:solidFill>
                  <a:schemeClr val="accent5">
                    <a:lumMod val="60000"/>
                    <a:lumOff val="40000"/>
                  </a:schemeClr>
                </a:solidFill>
                <a:effectLst/>
              </a:rPr>
              <a:t>Parametric Markov Chain</a:t>
            </a:r>
          </a:p>
          <a:p>
            <a:pPr marL="0" indent="0">
              <a:buNone/>
            </a:pPr>
            <a:r>
              <a:rPr lang="en-US" dirty="0" smtClean="0"/>
              <a:t> It is a Markov chain for which some of the transition probabilities are parameters with domain [0 ,1].</a:t>
            </a:r>
          </a:p>
          <a:p>
            <a:pPr marL="0" indent="0">
              <a:buNone/>
            </a:pPr>
            <a:endParaRPr lang="en-US" dirty="0" smtClean="0"/>
          </a:p>
          <a:p>
            <a:pPr marL="0" indent="0">
              <a:buNone/>
            </a:pPr>
            <a:r>
              <a:rPr lang="en-US" dirty="0" smtClean="0"/>
              <a:t>Sample input: </a:t>
            </a:r>
          </a:p>
          <a:p>
            <a:pPr marL="0" indent="0">
              <a:buNone/>
            </a:pPr>
            <a:r>
              <a:rPr lang="en-US" dirty="0" smtClean="0"/>
              <a:t> </a:t>
            </a:r>
            <a:r>
              <a:rPr lang="es-ES" dirty="0" err="1" smtClean="0"/>
              <a:t>state</a:t>
            </a:r>
            <a:r>
              <a:rPr lang="es-ES" dirty="0" smtClean="0"/>
              <a:t>: </a:t>
            </a:r>
            <a:r>
              <a:rPr lang="es-ES" dirty="0"/>
              <a:t>[</a:t>
            </a:r>
            <a:r>
              <a:rPr lang="es-ES"/>
              <a:t>0</a:t>
            </a:r>
            <a:r>
              <a:rPr lang="es-ES" smtClean="0"/>
              <a:t>..3] </a:t>
            </a:r>
            <a:r>
              <a:rPr lang="es-ES" dirty="0" err="1"/>
              <a:t>init</a:t>
            </a:r>
            <a:r>
              <a:rPr lang="es-ES" dirty="0"/>
              <a:t> 0</a:t>
            </a:r>
            <a:r>
              <a:rPr lang="es-ES" dirty="0" smtClean="0"/>
              <a:t>;</a:t>
            </a:r>
            <a:endParaRPr lang="es-ES" dirty="0"/>
          </a:p>
          <a:p>
            <a:pPr marL="0" indent="0">
              <a:buNone/>
            </a:pPr>
            <a:r>
              <a:rPr lang="es-ES" dirty="0"/>
              <a:t>[] </a:t>
            </a:r>
            <a:r>
              <a:rPr lang="es-ES" dirty="0" err="1" smtClean="0"/>
              <a:t>state</a:t>
            </a:r>
            <a:r>
              <a:rPr lang="es-ES" dirty="0" smtClean="0"/>
              <a:t>=0 </a:t>
            </a:r>
            <a:r>
              <a:rPr lang="es-ES" dirty="0"/>
              <a:t>-&gt; </a:t>
            </a:r>
            <a:r>
              <a:rPr lang="es-ES" dirty="0" smtClean="0"/>
              <a:t>p1:(</a:t>
            </a:r>
            <a:r>
              <a:rPr lang="es-ES" dirty="0" err="1" smtClean="0"/>
              <a:t>state</a:t>
            </a:r>
            <a:r>
              <a:rPr lang="es-ES" dirty="0" smtClean="0"/>
              <a:t>'=</a:t>
            </a:r>
            <a:r>
              <a:rPr lang="es-ES" dirty="0"/>
              <a:t>1) + </a:t>
            </a:r>
            <a:r>
              <a:rPr lang="es-ES" dirty="0" smtClean="0"/>
              <a:t>p2:(</a:t>
            </a:r>
            <a:r>
              <a:rPr lang="es-ES" dirty="0" err="1" smtClean="0"/>
              <a:t>state</a:t>
            </a:r>
            <a:r>
              <a:rPr lang="es-ES" dirty="0" smtClean="0"/>
              <a:t>'=</a:t>
            </a:r>
            <a:r>
              <a:rPr lang="es-ES" dirty="0"/>
              <a:t>3) + (</a:t>
            </a:r>
            <a:r>
              <a:rPr lang="es-ES" dirty="0" smtClean="0"/>
              <a:t>1-p1-p2):(</a:t>
            </a:r>
            <a:r>
              <a:rPr lang="es-ES" dirty="0" err="1" smtClean="0"/>
              <a:t>state</a:t>
            </a:r>
            <a:r>
              <a:rPr lang="es-ES" dirty="0" smtClean="0"/>
              <a:t>'=2);</a:t>
            </a:r>
            <a:endParaRPr lang="en-US" dirty="0" smtClean="0"/>
          </a:p>
          <a:p>
            <a:pPr marL="0" indent="0">
              <a:buNone/>
            </a:pPr>
            <a:endParaRPr lang="en-US" b="1" dirty="0"/>
          </a:p>
          <a:p>
            <a:pPr marL="0" indent="0">
              <a:buNone/>
            </a:pPr>
            <a:endParaRPr lang="en-US" b="1" dirty="0"/>
          </a:p>
        </p:txBody>
      </p:sp>
      <p:sp>
        <p:nvSpPr>
          <p:cNvPr id="4" name="Rectangle 3"/>
          <p:cNvSpPr/>
          <p:nvPr/>
        </p:nvSpPr>
        <p:spPr>
          <a:xfrm>
            <a:off x="3896074" y="473517"/>
            <a:ext cx="4732385"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TERMS USED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13555661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911927"/>
            <a:ext cx="10353762" cy="3879273"/>
          </a:xfrm>
        </p:spPr>
        <p:txBody>
          <a:bodyPr/>
          <a:lstStyle/>
          <a:p>
            <a:r>
              <a:rPr lang="en-US" sz="2800" b="1" dirty="0" smtClean="0">
                <a:solidFill>
                  <a:schemeClr val="accent5">
                    <a:lumMod val="60000"/>
                    <a:lumOff val="40000"/>
                  </a:schemeClr>
                </a:solidFill>
                <a:effectLst/>
              </a:rPr>
              <a:t>PCTL PROPERTY</a:t>
            </a:r>
          </a:p>
          <a:p>
            <a:pPr marL="0" indent="0">
              <a:buNone/>
            </a:pPr>
            <a:r>
              <a:rPr lang="en-US" dirty="0" smtClean="0"/>
              <a:t> It is used to specify property in </a:t>
            </a:r>
            <a:r>
              <a:rPr lang="en-US" dirty="0" err="1" smtClean="0"/>
              <a:t>DTMCS,PMC,etc</a:t>
            </a:r>
            <a:r>
              <a:rPr lang="en-US" dirty="0" smtClean="0"/>
              <a:t>.</a:t>
            </a:r>
          </a:p>
          <a:p>
            <a:pPr marL="0" indent="0">
              <a:buNone/>
            </a:pPr>
            <a:r>
              <a:rPr lang="en-US" dirty="0" smtClean="0"/>
              <a:t>Example :</a:t>
            </a:r>
          </a:p>
          <a:p>
            <a:pPr marL="0" indent="0">
              <a:buNone/>
            </a:pPr>
            <a:r>
              <a:rPr lang="en-US" dirty="0" smtClean="0"/>
              <a:t>What is the probability of finally getting into state2?</a:t>
            </a:r>
          </a:p>
          <a:p>
            <a:pPr marL="0" indent="0">
              <a:buNone/>
            </a:pPr>
            <a:endParaRPr lang="en-US" dirty="0" smtClean="0"/>
          </a:p>
          <a:p>
            <a:pPr marL="0" indent="0">
              <a:buNone/>
            </a:pPr>
            <a:r>
              <a:rPr lang="en-US" dirty="0" smtClean="0"/>
              <a:t>Sample input: </a:t>
            </a:r>
          </a:p>
          <a:p>
            <a:pPr marL="0" indent="0">
              <a:buNone/>
            </a:pPr>
            <a:r>
              <a:rPr lang="en-US" dirty="0"/>
              <a:t> P=? [ F </a:t>
            </a:r>
            <a:r>
              <a:rPr lang="en-US" dirty="0" smtClean="0"/>
              <a:t>state=2 </a:t>
            </a:r>
            <a:r>
              <a:rPr lang="en-US" dirty="0"/>
              <a:t>]</a:t>
            </a:r>
            <a:endParaRPr lang="en-US" b="1" dirty="0"/>
          </a:p>
        </p:txBody>
      </p:sp>
      <p:sp>
        <p:nvSpPr>
          <p:cNvPr id="4" name="Rectangle 3"/>
          <p:cNvSpPr/>
          <p:nvPr/>
        </p:nvSpPr>
        <p:spPr>
          <a:xfrm>
            <a:off x="2361585" y="473517"/>
            <a:ext cx="780136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TERMS USED CONTD.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274448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7360" y="431953"/>
            <a:ext cx="7801366" cy="923330"/>
          </a:xfrm>
          <a:prstGeom prst="rect">
            <a:avLst/>
          </a:prstGeom>
          <a:noFill/>
        </p:spPr>
        <p:txBody>
          <a:bodyPr wrap="none" lIns="91440" tIns="45720" rIns="91440" bIns="45720">
            <a:spAutoFit/>
          </a:bodyPr>
          <a:lstStyle/>
          <a:p>
            <a:pPr algn="ctr"/>
            <a:r>
              <a:rPr lang="en-US" sz="54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TERMS USED CONTD.</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Content Placeholder 2"/>
          <p:cNvSpPr>
            <a:spLocks noGrp="1"/>
          </p:cNvSpPr>
          <p:nvPr>
            <p:ph idx="1"/>
          </p:nvPr>
        </p:nvSpPr>
        <p:spPr>
          <a:xfrm>
            <a:off x="858377" y="1771771"/>
            <a:ext cx="10353762" cy="3695136"/>
          </a:xfrm>
        </p:spPr>
        <p:txBody>
          <a:bodyPr/>
          <a:lstStyle/>
          <a:p>
            <a:r>
              <a:rPr lang="en-US" sz="2400" dirty="0" smtClean="0">
                <a:solidFill>
                  <a:schemeClr val="accent5">
                    <a:lumMod val="60000"/>
                    <a:lumOff val="40000"/>
                  </a:schemeClr>
                </a:solidFill>
                <a:effectLst/>
              </a:rPr>
              <a:t>ERROR LEVEL</a:t>
            </a:r>
          </a:p>
          <a:p>
            <a:pPr marL="0" indent="0">
              <a:buNone/>
            </a:pPr>
            <a:r>
              <a:rPr lang="en-US" dirty="0"/>
              <a:t> </a:t>
            </a:r>
            <a:r>
              <a:rPr lang="en-US" dirty="0" smtClean="0"/>
              <a:t>Maximum permissible Error in the results. </a:t>
            </a:r>
          </a:p>
          <a:p>
            <a:pPr marL="0" indent="0">
              <a:buNone/>
            </a:pPr>
            <a:endParaRPr lang="en-US" dirty="0"/>
          </a:p>
          <a:p>
            <a:r>
              <a:rPr lang="en-US" dirty="0" smtClean="0">
                <a:solidFill>
                  <a:schemeClr val="accent5">
                    <a:lumMod val="60000"/>
                    <a:lumOff val="40000"/>
                  </a:schemeClr>
                </a:solidFill>
                <a:effectLst/>
              </a:rPr>
              <a:t>OBSERVATION FUNCTION</a:t>
            </a:r>
          </a:p>
          <a:p>
            <a:pPr marL="0" indent="0">
              <a:buNone/>
            </a:pPr>
            <a:r>
              <a:rPr lang="en-US" dirty="0">
                <a:effectLst/>
              </a:rPr>
              <a:t> </a:t>
            </a:r>
            <a:r>
              <a:rPr lang="en-US" dirty="0" smtClean="0">
                <a:effectLst/>
              </a:rPr>
              <a:t>Run the model for a long time and observe the no. of transitions taken. Example  Below   </a:t>
            </a:r>
          </a:p>
          <a:p>
            <a:pPr marL="0" indent="0">
              <a:buNone/>
            </a:pPr>
            <a:r>
              <a:rPr lang="en-US" dirty="0" smtClean="0">
                <a:effectLst/>
              </a:rPr>
              <a:t> shows there are 2705 transitions from state s1 to s2,3174 </a:t>
            </a:r>
            <a:r>
              <a:rPr lang="en-US" dirty="0" err="1" smtClean="0">
                <a:effectLst/>
              </a:rPr>
              <a:t>trsanistions</a:t>
            </a:r>
            <a:r>
              <a:rPr lang="en-US" dirty="0" smtClean="0">
                <a:effectLst/>
              </a:rPr>
              <a:t> from s1 to s4,and so on. </a:t>
            </a:r>
          </a:p>
          <a:p>
            <a:pPr marL="0" indent="0">
              <a:buNone/>
            </a:pPr>
            <a:endParaRPr lang="en-US" dirty="0" smtClean="0">
              <a:solidFill>
                <a:schemeClr val="accent5">
                  <a:lumMod val="60000"/>
                  <a:lumOff val="40000"/>
                </a:schemeClr>
              </a:solidFill>
            </a:endParaRPr>
          </a:p>
          <a:p>
            <a:pPr marL="0" indent="0">
              <a:buNone/>
            </a:pP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107" y="5234809"/>
            <a:ext cx="7437116" cy="648586"/>
          </a:xfrm>
          <a:prstGeom prst="rect">
            <a:avLst/>
          </a:prstGeom>
        </p:spPr>
      </p:pic>
    </p:spTree>
    <p:extLst>
      <p:ext uri="{BB962C8B-B14F-4D97-AF65-F5344CB8AC3E}">
        <p14:creationId xmlns:p14="http://schemas.microsoft.com/office/powerpoint/2010/main" val="936882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1254</TotalTime>
  <Words>1057</Words>
  <Application>Microsoft Office PowerPoint</Application>
  <PresentationFormat>Widescreen</PresentationFormat>
  <Paragraphs>159</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Bookman Old Style</vt:lpstr>
      <vt:lpstr>Rockwell</vt:lpstr>
      <vt:lpstr>StarSymbol</vt:lpstr>
      <vt:lpstr>Times New Roman</vt:lpstr>
      <vt:lpstr>Wingdings</vt:lpstr>
      <vt:lpstr>Damask</vt:lpstr>
      <vt:lpstr>Formal Verification With Confidence Intervals to Establish Quality of Service Properties of Software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DETAILS</vt:lpstr>
      <vt:lpstr>TECHNICAL DETAILS</vt:lpstr>
      <vt:lpstr>TECHNICAL  DETAILS</vt:lpstr>
      <vt:lpstr>PowerPoint Presentation</vt:lpstr>
      <vt:lpstr>PowerPoint Presentation</vt:lpstr>
      <vt:lpstr>PowerPoint Presentation</vt:lpstr>
      <vt:lpstr>Web Application</vt:lpstr>
      <vt:lpstr>PowerPoint Presentation</vt:lpstr>
      <vt:lpstr>PowerPoint Presentation</vt:lpstr>
      <vt:lpstr>PowerPoint Presentation</vt:lpstr>
      <vt:lpstr>PowerPoint Presentation</vt:lpstr>
      <vt:lpstr>PowerPoint Presentation</vt:lpstr>
      <vt:lpstr>Tele Assistance</vt:lpstr>
      <vt:lpstr>Tele Assistance-Modified</vt:lpstr>
      <vt:lpstr>PowerPoint Presentation</vt:lpstr>
      <vt:lpstr>PowerPoint Presentation</vt:lpstr>
      <vt:lpstr>PowerPoint Presentation</vt:lpstr>
      <vt:lpstr>PowerPoint Presentation</vt:lpstr>
      <vt:lpstr>Cricket</vt:lpstr>
      <vt:lpstr>PowerPoint Presentation</vt:lpstr>
      <vt:lpstr>PowerPoint Presentation</vt:lpstr>
      <vt:lpstr>PowerPoint Presentation</vt:lpstr>
      <vt:lpstr>CRICKET Result</vt:lpstr>
      <vt:lpstr>Water Filter</vt:lpstr>
      <vt:lpstr>PowerPoint Presentation</vt:lpstr>
      <vt:lpstr>Water Filter</vt:lpstr>
      <vt:lpstr>PowerPoint Presentation</vt:lpstr>
      <vt:lpstr>Water filter Result</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Verification With Confidence Intervals to Establish Quality of Service Properties of Software Systems</dc:title>
  <dc:creator>bhagirathi</dc:creator>
  <cp:lastModifiedBy>bhagirathi</cp:lastModifiedBy>
  <cp:revision>57</cp:revision>
  <dcterms:created xsi:type="dcterms:W3CDTF">2017-03-26T03:57:37Z</dcterms:created>
  <dcterms:modified xsi:type="dcterms:W3CDTF">2017-05-03T02:34:51Z</dcterms:modified>
</cp:coreProperties>
</file>